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68" r:id="rId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0" roundtripDataSignature="AMtx7mgoe8Vr817zaOYNN4QSehRqQ7/Hj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21" Type="http://schemas.openxmlformats.org/officeDocument/2006/relationships/presProps" Target="presProps.xml"/><Relationship Id="rId2" Type="http://schemas.openxmlformats.org/officeDocument/2006/relationships/slide" Target="slides/slide1.xml"/><Relationship Id="rId20" Type="http://customschemas.google.com/relationships/presentationmetadata" Target="metadata"/><Relationship Id="rId1" Type="http://schemas.openxmlformats.org/officeDocument/2006/relationships/slideMaster" Target="slideMasters/slideMaster1.xml"/><Relationship Id="rId24" Type="http://schemas.openxmlformats.org/officeDocument/2006/relationships/tableStyles" Target="tableStyles.xml"/><Relationship Id="rId23" Type="http://schemas.openxmlformats.org/officeDocument/2006/relationships/theme" Target="theme/theme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5" name="Google Shape;305;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ímdia" type="title">
  <p:cSld name="TITLE">
    <p:spTree>
      <p:nvGrpSpPr>
        <p:cNvPr id="1" name="Shape 11"/>
        <p:cNvGrpSpPr/>
        <p:nvPr/>
      </p:nvGrpSpPr>
      <p:grpSpPr>
        <a:xfrm>
          <a:off x="0" y="0"/>
          <a:ext cx="0" cy="0"/>
          <a:chOff x="0" y="0"/>
          <a:chExt cx="0" cy="0"/>
        </a:xfrm>
      </p:grpSpPr>
      <p:sp>
        <p:nvSpPr>
          <p:cNvPr id="12" name="Google Shape;12;p1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ím és függőleges szöveg" type="vertTx">
  <p:cSld name="VERTICAL_TEXT">
    <p:spTree>
      <p:nvGrpSpPr>
        <p:cNvPr id="1" name="Shape 68"/>
        <p:cNvGrpSpPr/>
        <p:nvPr/>
      </p:nvGrpSpPr>
      <p:grpSpPr>
        <a:xfrm>
          <a:off x="0" y="0"/>
          <a:ext cx="0" cy="0"/>
          <a:chOff x="0" y="0"/>
          <a:chExt cx="0" cy="0"/>
        </a:xfrm>
      </p:grpSpPr>
      <p:sp>
        <p:nvSpPr>
          <p:cNvPr id="69" name="Google Shape;69;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Függőleges cím és szöveg" type="vertTitleAndTx">
  <p:cSld name="VERTICAL_TITLE_AND_VERTICAL_TEXT">
    <p:spTree>
      <p:nvGrpSpPr>
        <p:cNvPr id="1" name="Shape 74"/>
        <p:cNvGrpSpPr/>
        <p:nvPr/>
      </p:nvGrpSpPr>
      <p:grpSpPr>
        <a:xfrm>
          <a:off x="0" y="0"/>
          <a:ext cx="0" cy="0"/>
          <a:chOff x="0" y="0"/>
          <a:chExt cx="0" cy="0"/>
        </a:xfrm>
      </p:grpSpPr>
      <p:sp>
        <p:nvSpPr>
          <p:cNvPr id="75" name="Google Shape;75;p2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ím és tartalom" type="obj">
  <p:cSld name="OBJECT">
    <p:spTree>
      <p:nvGrpSpPr>
        <p:cNvPr id="1" name="Shape 17"/>
        <p:cNvGrpSpPr/>
        <p:nvPr/>
      </p:nvGrpSpPr>
      <p:grpSpPr>
        <a:xfrm>
          <a:off x="0" y="0"/>
          <a:ext cx="0" cy="0"/>
          <a:chOff x="0" y="0"/>
          <a:chExt cx="0" cy="0"/>
        </a:xfrm>
      </p:grpSpPr>
      <p:sp>
        <p:nvSpPr>
          <p:cNvPr id="18" name="Google Shape;18;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zakaszfejléc" type="secHead">
  <p:cSld name="SECTION_HEADER">
    <p:spTree>
      <p:nvGrpSpPr>
        <p:cNvPr id="1" name="Shape 23"/>
        <p:cNvGrpSpPr/>
        <p:nvPr/>
      </p:nvGrpSpPr>
      <p:grpSpPr>
        <a:xfrm>
          <a:off x="0" y="0"/>
          <a:ext cx="0" cy="0"/>
          <a:chOff x="0" y="0"/>
          <a:chExt cx="0" cy="0"/>
        </a:xfrm>
      </p:grpSpPr>
      <p:sp>
        <p:nvSpPr>
          <p:cNvPr id="24" name="Google Shape;24;p1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 tartalomrész" type="twoObj">
  <p:cSld name="TWO_OBJECTS">
    <p:spTree>
      <p:nvGrpSpPr>
        <p:cNvPr id="1" name="Shape 29"/>
        <p:cNvGrpSpPr/>
        <p:nvPr/>
      </p:nvGrpSpPr>
      <p:grpSpPr>
        <a:xfrm>
          <a:off x="0" y="0"/>
          <a:ext cx="0" cy="0"/>
          <a:chOff x="0" y="0"/>
          <a:chExt cx="0" cy="0"/>
        </a:xfrm>
      </p:grpSpPr>
      <p:sp>
        <p:nvSpPr>
          <p:cNvPr id="30" name="Google Shape;30;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Összehasonlítás" type="twoTxTwoObj">
  <p:cSld name="TWO_OBJECTS_WITH_TEXT">
    <p:spTree>
      <p:nvGrpSpPr>
        <p:cNvPr id="1" name="Shape 36"/>
        <p:cNvGrpSpPr/>
        <p:nvPr/>
      </p:nvGrpSpPr>
      <p:grpSpPr>
        <a:xfrm>
          <a:off x="0" y="0"/>
          <a:ext cx="0" cy="0"/>
          <a:chOff x="0" y="0"/>
          <a:chExt cx="0" cy="0"/>
        </a:xfrm>
      </p:grpSpPr>
      <p:sp>
        <p:nvSpPr>
          <p:cNvPr id="37" name="Google Shape;37;p2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sak cím" type="titleOnly">
  <p:cSld name="TITLE_ONLY">
    <p:spTree>
      <p:nvGrpSpPr>
        <p:cNvPr id="1" name="Shape 45"/>
        <p:cNvGrpSpPr/>
        <p:nvPr/>
      </p:nvGrpSpPr>
      <p:grpSpPr>
        <a:xfrm>
          <a:off x="0" y="0"/>
          <a:ext cx="0" cy="0"/>
          <a:chOff x="0" y="0"/>
          <a:chExt cx="0" cy="0"/>
        </a:xfrm>
      </p:grpSpPr>
      <p:sp>
        <p:nvSpPr>
          <p:cNvPr id="46" name="Google Shape;46;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Üres" type="blank">
  <p:cSld name="BLANK">
    <p:spTree>
      <p:nvGrpSpPr>
        <p:cNvPr id="1" name="Shape 50"/>
        <p:cNvGrpSpPr/>
        <p:nvPr/>
      </p:nvGrpSpPr>
      <p:grpSpPr>
        <a:xfrm>
          <a:off x="0" y="0"/>
          <a:ext cx="0" cy="0"/>
          <a:chOff x="0" y="0"/>
          <a:chExt cx="0" cy="0"/>
        </a:xfrm>
      </p:grpSpPr>
      <p:sp>
        <p:nvSpPr>
          <p:cNvPr id="51" name="Google Shape;51;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rtalomrész képaláírással" type="objTx">
  <p:cSld name="OBJECT_WITH_CAPTION_TEXT">
    <p:spTree>
      <p:nvGrpSpPr>
        <p:cNvPr id="1" name="Shape 54"/>
        <p:cNvGrpSpPr/>
        <p:nvPr/>
      </p:nvGrpSpPr>
      <p:grpSpPr>
        <a:xfrm>
          <a:off x="0" y="0"/>
          <a:ext cx="0" cy="0"/>
          <a:chOff x="0" y="0"/>
          <a:chExt cx="0" cy="0"/>
        </a:xfrm>
      </p:grpSpPr>
      <p:sp>
        <p:nvSpPr>
          <p:cNvPr id="55" name="Google Shape;55;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Kép képaláírással" type="picTx">
  <p:cSld name="PICTURE_WITH_CAPTION_TEXT">
    <p:spTree>
      <p:nvGrpSpPr>
        <p:cNvPr id="1" name="Shape 61"/>
        <p:cNvGrpSpPr/>
        <p:nvPr/>
      </p:nvGrpSpPr>
      <p:grpSpPr>
        <a:xfrm>
          <a:off x="0" y="0"/>
          <a:ext cx="0" cy="0"/>
          <a:chOff x="0" y="0"/>
          <a:chExt cx="0" cy="0"/>
        </a:xfrm>
      </p:grpSpPr>
      <p:sp>
        <p:nvSpPr>
          <p:cNvPr id="62" name="Google Shape;62;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5"/>
          <p:cNvSpPr>
            <a:spLocks noGrp="1"/>
          </p:cNvSpPr>
          <p:nvPr>
            <p:ph type="pic" idx="2"/>
          </p:nvPr>
        </p:nvSpPr>
        <p:spPr>
          <a:xfrm>
            <a:off x="5183188" y="987425"/>
            <a:ext cx="6172200" cy="4873625"/>
          </a:xfrm>
          <a:prstGeom prst="rect">
            <a:avLst/>
          </a:prstGeom>
          <a:noFill/>
          <a:ln>
            <a:noFill/>
          </a:ln>
        </p:spPr>
      </p:sp>
      <p:sp>
        <p:nvSpPr>
          <p:cNvPr id="64" name="Google Shape;64;p2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u-H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u-HU"/>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06"/>
        <p:cNvGrpSpPr/>
        <p:nvPr/>
      </p:nvGrpSpPr>
      <p:grpSpPr>
        <a:xfrm>
          <a:off x="0" y="0"/>
          <a:ext cx="0" cy="0"/>
          <a:chOff x="0" y="0"/>
          <a:chExt cx="0" cy="0"/>
        </a:xfrm>
      </p:grpSpPr>
      <p:sp>
        <p:nvSpPr>
          <p:cNvPr id="307" name="Google Shape;307;p13"/>
          <p:cNvSpPr/>
          <p:nvPr/>
        </p:nvSpPr>
        <p:spPr>
          <a:xfrm>
            <a:off x="1613501" y="211045"/>
            <a:ext cx="4974181"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2000" b="1" dirty="0">
                <a:solidFill>
                  <a:schemeClr val="lt1"/>
                </a:solidFill>
                <a:latin typeface="Calibri"/>
                <a:ea typeface="Calibri"/>
                <a:cs typeface="Calibri"/>
                <a:sym typeface="Calibri"/>
              </a:rPr>
              <a:t>Simon Andras</a:t>
            </a:r>
            <a:endParaRPr sz="2000" b="1" dirty="0">
              <a:solidFill>
                <a:schemeClr val="lt1"/>
              </a:solidFill>
              <a:latin typeface="Calibri"/>
              <a:ea typeface="Calibri"/>
              <a:cs typeface="Calibri"/>
              <a:sym typeface="Calibri"/>
            </a:endParaRPr>
          </a:p>
        </p:txBody>
      </p:sp>
      <p:sp>
        <p:nvSpPr>
          <p:cNvPr id="308" name="Google Shape;308;p13"/>
          <p:cNvSpPr/>
          <p:nvPr/>
        </p:nvSpPr>
        <p:spPr>
          <a:xfrm>
            <a:off x="1613501" y="828868"/>
            <a:ext cx="378105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800" dirty="0">
                <a:solidFill>
                  <a:srgbClr val="7F7F7F"/>
                </a:solidFill>
                <a:latin typeface="Calibri"/>
                <a:ea typeface="Calibri"/>
                <a:cs typeface="Calibri"/>
                <a:sym typeface="Calibri"/>
              </a:rPr>
              <a:t>Siemens Zrt.</a:t>
            </a:r>
            <a:endParaRPr sz="1800" dirty="0">
              <a:solidFill>
                <a:srgbClr val="7F7F7F"/>
              </a:solidFill>
              <a:latin typeface="Calibri"/>
              <a:ea typeface="Calibri"/>
              <a:cs typeface="Calibri"/>
              <a:sym typeface="Calibri"/>
            </a:endParaRPr>
          </a:p>
        </p:txBody>
      </p:sp>
      <p:sp>
        <p:nvSpPr>
          <p:cNvPr id="309" name="Google Shape;309;p13"/>
          <p:cNvSpPr/>
          <p:nvPr/>
        </p:nvSpPr>
        <p:spPr>
          <a:xfrm>
            <a:off x="1613500" y="620939"/>
            <a:ext cx="266079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200" i="1" dirty="0">
                <a:solidFill>
                  <a:srgbClr val="7F7F7F"/>
                </a:solidFill>
                <a:latin typeface="Calibri"/>
                <a:ea typeface="Calibri"/>
                <a:cs typeface="Calibri"/>
                <a:sym typeface="Calibri"/>
              </a:rPr>
              <a:t>Sales </a:t>
            </a:r>
            <a:r>
              <a:rPr lang="hu-HU" sz="1200" i="1" dirty="0" err="1">
                <a:solidFill>
                  <a:srgbClr val="7F7F7F"/>
                </a:solidFill>
                <a:latin typeface="Calibri"/>
                <a:ea typeface="Calibri"/>
                <a:cs typeface="Calibri"/>
                <a:sym typeface="Calibri"/>
              </a:rPr>
              <a:t>Engineer</a:t>
            </a:r>
            <a:endParaRPr sz="1200" i="1" dirty="0">
              <a:solidFill>
                <a:srgbClr val="7F7F7F"/>
              </a:solidFill>
              <a:latin typeface="Calibri"/>
              <a:ea typeface="Calibri"/>
              <a:cs typeface="Calibri"/>
              <a:sym typeface="Calibri"/>
            </a:endParaRPr>
          </a:p>
        </p:txBody>
      </p:sp>
      <p:sp>
        <p:nvSpPr>
          <p:cNvPr id="310" name="Google Shape;310;p13"/>
          <p:cNvSpPr/>
          <p:nvPr/>
        </p:nvSpPr>
        <p:spPr>
          <a:xfrm>
            <a:off x="1613499" y="1195866"/>
            <a:ext cx="2660794"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u-HU" sz="1000" i="1" dirty="0">
                <a:solidFill>
                  <a:srgbClr val="7F7F7F"/>
                </a:solidFill>
                <a:latin typeface="Calibri"/>
                <a:ea typeface="Calibri"/>
                <a:cs typeface="Calibri"/>
                <a:sym typeface="Calibri"/>
              </a:rPr>
              <a:t>andras.simon@siemens.com</a:t>
            </a:r>
            <a:endParaRPr sz="1000" i="1" dirty="0">
              <a:solidFill>
                <a:srgbClr val="7F7F7F"/>
              </a:solidFill>
              <a:latin typeface="Calibri"/>
              <a:ea typeface="Calibri"/>
              <a:cs typeface="Calibri"/>
              <a:sym typeface="Calibri"/>
            </a:endParaRPr>
          </a:p>
        </p:txBody>
      </p:sp>
      <p:sp>
        <p:nvSpPr>
          <p:cNvPr id="311" name="Google Shape;311;p13"/>
          <p:cNvSpPr/>
          <p:nvPr/>
        </p:nvSpPr>
        <p:spPr>
          <a:xfrm rot="10800000" flipH="1">
            <a:off x="0" y="1579028"/>
            <a:ext cx="5112000" cy="45719"/>
          </a:xfrm>
          <a:prstGeom prst="rect">
            <a:avLst/>
          </a:prstGeom>
          <a:gradFill>
            <a:gsLst>
              <a:gs pos="0">
                <a:srgbClr val="FFFFFF">
                  <a:alpha val="0"/>
                </a:srgbClr>
              </a:gs>
              <a:gs pos="50000">
                <a:srgbClr val="F7C07E"/>
              </a:gs>
              <a:gs pos="100000">
                <a:srgbClr val="F9A94A"/>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13" name="Google Shape;313;p13"/>
          <p:cNvSpPr/>
          <p:nvPr/>
        </p:nvSpPr>
        <p:spPr>
          <a:xfrm>
            <a:off x="5172382" y="134068"/>
            <a:ext cx="6943128"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lang="hu-HU" sz="2400" b="1" i="1" dirty="0">
              <a:solidFill>
                <a:schemeClr val="lt1"/>
              </a:solidFill>
              <a:latin typeface="Calibri"/>
              <a:ea typeface="Calibri"/>
              <a:cs typeface="Calibri"/>
              <a:sym typeface="Calibri"/>
            </a:endParaRPr>
          </a:p>
          <a:p>
            <a:pPr marL="0" marR="0" lvl="0" indent="0" algn="l" rtl="0">
              <a:spcBef>
                <a:spcPts val="0"/>
              </a:spcBef>
              <a:spcAft>
                <a:spcPts val="0"/>
              </a:spcAft>
              <a:buNone/>
            </a:pPr>
            <a:r>
              <a:rPr lang="hu-HU" sz="2400" b="1" i="1" dirty="0" err="1">
                <a:solidFill>
                  <a:schemeClr val="lt1"/>
                </a:solidFill>
                <a:latin typeface="Calibri"/>
                <a:ea typeface="Calibri"/>
                <a:cs typeface="Calibri"/>
                <a:sym typeface="Calibri"/>
              </a:rPr>
              <a:t>Energy</a:t>
            </a:r>
            <a:r>
              <a:rPr lang="hu-HU" sz="2400" b="1" i="1" dirty="0">
                <a:solidFill>
                  <a:schemeClr val="lt1"/>
                </a:solidFill>
                <a:latin typeface="Calibri"/>
                <a:ea typeface="Calibri"/>
                <a:cs typeface="Calibri"/>
                <a:sym typeface="Calibri"/>
              </a:rPr>
              <a:t> Management in </a:t>
            </a:r>
            <a:r>
              <a:rPr lang="hu-HU" sz="2400" b="1" i="1" dirty="0" err="1">
                <a:solidFill>
                  <a:schemeClr val="lt1"/>
                </a:solidFill>
                <a:latin typeface="Calibri"/>
                <a:ea typeface="Calibri"/>
                <a:cs typeface="Calibri"/>
                <a:sym typeface="Calibri"/>
              </a:rPr>
              <a:t>the</a:t>
            </a:r>
            <a:r>
              <a:rPr lang="hu-HU" sz="2400" b="1" i="1" dirty="0">
                <a:solidFill>
                  <a:schemeClr val="lt1"/>
                </a:solidFill>
                <a:latin typeface="Calibri"/>
                <a:ea typeface="Calibri"/>
                <a:cs typeface="Calibri"/>
                <a:sym typeface="Calibri"/>
              </a:rPr>
              <a:t> </a:t>
            </a:r>
            <a:r>
              <a:rPr lang="hu-HU" sz="2400" b="1" i="1" dirty="0" err="1">
                <a:solidFill>
                  <a:schemeClr val="lt1"/>
                </a:solidFill>
                <a:latin typeface="Calibri"/>
                <a:ea typeface="Calibri"/>
                <a:cs typeface="Calibri"/>
                <a:sym typeface="Calibri"/>
              </a:rPr>
              <a:t>Industry</a:t>
            </a:r>
            <a:r>
              <a:rPr lang="hu-HU" sz="2400" b="1" i="1" dirty="0">
                <a:solidFill>
                  <a:schemeClr val="lt1"/>
                </a:solidFill>
                <a:latin typeface="Calibri"/>
                <a:ea typeface="Calibri"/>
                <a:cs typeface="Calibri"/>
                <a:sym typeface="Calibri"/>
              </a:rPr>
              <a:t> sector</a:t>
            </a:r>
            <a:endParaRPr sz="2400" b="1" i="1" dirty="0">
              <a:solidFill>
                <a:schemeClr val="lt1"/>
              </a:solidFill>
              <a:latin typeface="Calibri"/>
              <a:ea typeface="Calibri"/>
              <a:cs typeface="Calibri"/>
              <a:sym typeface="Calibri"/>
            </a:endParaRPr>
          </a:p>
        </p:txBody>
      </p:sp>
      <p:sp>
        <p:nvSpPr>
          <p:cNvPr id="314" name="Google Shape;314;p13"/>
          <p:cNvSpPr/>
          <p:nvPr/>
        </p:nvSpPr>
        <p:spPr>
          <a:xfrm>
            <a:off x="5154371" y="977942"/>
            <a:ext cx="6961139" cy="4817816"/>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endParaRPr lang="hu-HU" sz="1600" i="1" dirty="0">
              <a:solidFill>
                <a:srgbClr val="7F7F7F"/>
              </a:solidFill>
              <a:latin typeface="Calibri"/>
              <a:ea typeface="Calibri"/>
              <a:cs typeface="Calibri"/>
              <a:sym typeface="Calibri"/>
            </a:endParaRPr>
          </a:p>
          <a:p>
            <a:pPr marL="0" marR="0" lvl="0" indent="0" algn="just" rtl="0">
              <a:spcBef>
                <a:spcPts val="0"/>
              </a:spcBef>
              <a:spcAft>
                <a:spcPts val="0"/>
              </a:spcAft>
              <a:buNone/>
            </a:pPr>
            <a:endParaRPr lang="hu-HU" sz="1600" i="1" dirty="0">
              <a:solidFill>
                <a:srgbClr val="7F7F7F"/>
              </a:solidFill>
              <a:latin typeface="Calibri"/>
              <a:ea typeface="Calibri"/>
              <a:cs typeface="Calibri"/>
              <a:sym typeface="Calibri"/>
            </a:endParaRPr>
          </a:p>
          <a:p>
            <a:pPr marL="0" marR="0" lvl="0" indent="0" algn="just" rtl="0">
              <a:spcBef>
                <a:spcPts val="0"/>
              </a:spcBef>
              <a:spcAft>
                <a:spcPts val="0"/>
              </a:spcAft>
              <a:buNone/>
            </a:pPr>
            <a:r>
              <a:rPr lang="en-US" sz="1600" i="1" dirty="0">
                <a:solidFill>
                  <a:srgbClr val="7F7F7F"/>
                </a:solidFill>
                <a:latin typeface="Calibri"/>
                <a:ea typeface="Calibri"/>
                <a:cs typeface="Calibri"/>
                <a:sym typeface="Calibri"/>
              </a:rPr>
              <a:t>Our world is changing constantly. Data collection implies industrial sustainability and innovation.</a:t>
            </a:r>
          </a:p>
          <a:p>
            <a:pPr marL="0" marR="0" lvl="0" indent="0" algn="just" rtl="0">
              <a:spcBef>
                <a:spcPts val="0"/>
              </a:spcBef>
              <a:spcAft>
                <a:spcPts val="0"/>
              </a:spcAft>
              <a:buNone/>
            </a:pPr>
            <a:r>
              <a:rPr lang="en-US" sz="1600" i="1" dirty="0">
                <a:solidFill>
                  <a:srgbClr val="7F7F7F"/>
                </a:solidFill>
                <a:latin typeface="Calibri"/>
                <a:ea typeface="Calibri"/>
                <a:cs typeface="Calibri"/>
                <a:sym typeface="Calibri"/>
              </a:rPr>
              <a:t>Anyone who wants to manage energy costs</a:t>
            </a:r>
            <a:r>
              <a:rPr lang="hu-HU" sz="1600" i="1" dirty="0">
                <a:solidFill>
                  <a:srgbClr val="7F7F7F"/>
                </a:solidFill>
                <a:latin typeface="Calibri"/>
                <a:ea typeface="Calibri"/>
                <a:cs typeface="Calibri"/>
                <a:sym typeface="Calibri"/>
              </a:rPr>
              <a:t>,</a:t>
            </a:r>
            <a:r>
              <a:rPr lang="en-US" sz="1600" i="1" dirty="0">
                <a:solidFill>
                  <a:srgbClr val="7F7F7F"/>
                </a:solidFill>
                <a:latin typeface="Calibri"/>
                <a:ea typeface="Calibri"/>
                <a:cs typeface="Calibri"/>
                <a:sym typeface="Calibri"/>
              </a:rPr>
              <a:t> </a:t>
            </a:r>
            <a:r>
              <a:rPr lang="en-US" sz="1600" i="1" dirty="0" err="1">
                <a:solidFill>
                  <a:srgbClr val="7F7F7F"/>
                </a:solidFill>
                <a:latin typeface="Calibri"/>
                <a:ea typeface="Calibri"/>
                <a:cs typeface="Calibri"/>
                <a:sym typeface="Calibri"/>
              </a:rPr>
              <a:t>sustainabilityand</a:t>
            </a:r>
            <a:r>
              <a:rPr lang="en-US" sz="1600" i="1" dirty="0">
                <a:solidFill>
                  <a:srgbClr val="7F7F7F"/>
                </a:solidFill>
                <a:latin typeface="Calibri"/>
                <a:ea typeface="Calibri"/>
                <a:cs typeface="Calibri"/>
                <a:sym typeface="Calibri"/>
              </a:rPr>
              <a:t> equip their plant with integrated energy measurement systems in mind for the digital future ahead will put in place a transparent energy monitoring system linked to production and consumption.</a:t>
            </a:r>
          </a:p>
          <a:p>
            <a:pPr marL="0" marR="0" lvl="0" indent="0" algn="just" rtl="0">
              <a:spcBef>
                <a:spcPts val="0"/>
              </a:spcBef>
              <a:spcAft>
                <a:spcPts val="0"/>
              </a:spcAft>
              <a:buNone/>
            </a:pPr>
            <a:r>
              <a:rPr lang="en-US" sz="1600" i="1" dirty="0">
                <a:solidFill>
                  <a:srgbClr val="7F7F7F"/>
                </a:solidFill>
                <a:latin typeface="Calibri"/>
                <a:ea typeface="Calibri"/>
                <a:cs typeface="Calibri"/>
                <a:sym typeface="Calibri"/>
              </a:rPr>
              <a:t>The data’s and the additional information</a:t>
            </a:r>
            <a:r>
              <a:rPr lang="hu-HU" sz="1600" i="1" dirty="0">
                <a:solidFill>
                  <a:srgbClr val="7F7F7F"/>
                </a:solidFill>
                <a:latin typeface="Calibri"/>
                <a:ea typeface="Calibri"/>
                <a:cs typeface="Calibri"/>
                <a:sym typeface="Calibri"/>
              </a:rPr>
              <a:t>s</a:t>
            </a:r>
            <a:r>
              <a:rPr lang="en-US" sz="1600" i="1" dirty="0">
                <a:solidFill>
                  <a:srgbClr val="7F7F7F"/>
                </a:solidFill>
                <a:latin typeface="Calibri"/>
                <a:ea typeface="Calibri"/>
                <a:cs typeface="Calibri"/>
                <a:sym typeface="Calibri"/>
              </a:rPr>
              <a:t> it provides many benefits that it would be a crime to miss in today's fast-paced business and industrial environment.</a:t>
            </a:r>
          </a:p>
          <a:p>
            <a:pPr marL="0" marR="0" lvl="0" indent="0" algn="just" rtl="0">
              <a:spcBef>
                <a:spcPts val="0"/>
              </a:spcBef>
              <a:spcAft>
                <a:spcPts val="0"/>
              </a:spcAft>
              <a:buNone/>
            </a:pPr>
            <a:r>
              <a:rPr lang="en-US" sz="1600" i="1" dirty="0">
                <a:solidFill>
                  <a:srgbClr val="7F7F7F"/>
                </a:solidFill>
                <a:latin typeface="Calibri"/>
                <a:ea typeface="Calibri"/>
                <a:cs typeface="Calibri"/>
                <a:sym typeface="Calibri"/>
              </a:rPr>
              <a:t>In order to obtain these advantages, we collect data, including energy data, but the processing and display of these data it does not matter at all what hardware and software devices it is carried out with, since our primary goal is to ensure the highest possible level of transparency at the same time. </a:t>
            </a:r>
          </a:p>
          <a:p>
            <a:pPr marL="0" marR="0" lvl="0" indent="0" algn="just" rtl="0">
              <a:spcBef>
                <a:spcPts val="0"/>
              </a:spcBef>
              <a:spcAft>
                <a:spcPts val="0"/>
              </a:spcAft>
              <a:buNone/>
            </a:pPr>
            <a:r>
              <a:rPr lang="en-US" sz="1600" i="1" dirty="0">
                <a:solidFill>
                  <a:srgbClr val="7F7F7F"/>
                </a:solidFill>
                <a:latin typeface="Calibri"/>
                <a:ea typeface="Calibri"/>
                <a:cs typeface="Calibri"/>
                <a:sym typeface="Calibri"/>
              </a:rPr>
              <a:t>Our short presentation presents the world of data collection through examples.</a:t>
            </a:r>
          </a:p>
          <a:p>
            <a:pPr marL="0" marR="0" lvl="0" indent="0" algn="just" rtl="0">
              <a:spcBef>
                <a:spcPts val="0"/>
              </a:spcBef>
              <a:spcAft>
                <a:spcPts val="0"/>
              </a:spcAft>
              <a:buNone/>
            </a:pPr>
            <a:r>
              <a:rPr lang="en-US" sz="1600" i="1" dirty="0">
                <a:solidFill>
                  <a:srgbClr val="7F7F7F"/>
                </a:solidFill>
                <a:latin typeface="Calibri"/>
                <a:ea typeface="Calibri"/>
                <a:cs typeface="Calibri"/>
                <a:sym typeface="Calibri"/>
              </a:rPr>
              <a:t>Take an engine</a:t>
            </a:r>
            <a:r>
              <a:rPr lang="hu-HU" sz="1600" i="1" dirty="0">
                <a:solidFill>
                  <a:srgbClr val="7F7F7F"/>
                </a:solidFill>
                <a:latin typeface="Calibri"/>
                <a:ea typeface="Calibri"/>
                <a:cs typeface="Calibri"/>
                <a:sym typeface="Calibri"/>
              </a:rPr>
              <a:t>,</a:t>
            </a:r>
            <a:r>
              <a:rPr lang="en-US" sz="1600" i="1" dirty="0">
                <a:solidFill>
                  <a:srgbClr val="7F7F7F"/>
                </a:solidFill>
                <a:latin typeface="Calibri"/>
                <a:ea typeface="Calibri"/>
                <a:cs typeface="Calibri"/>
                <a:sym typeface="Calibri"/>
              </a:rPr>
              <a:t> that will soon be stuck for some reason, if you monitor its consumption and collect its data, you can easily deduce a failure that will occur soon and prevent further damage if you have the information.</a:t>
            </a:r>
          </a:p>
        </p:txBody>
      </p:sp>
      <p:grpSp>
        <p:nvGrpSpPr>
          <p:cNvPr id="315" name="Google Shape;315;p13"/>
          <p:cNvGrpSpPr/>
          <p:nvPr/>
        </p:nvGrpSpPr>
        <p:grpSpPr>
          <a:xfrm>
            <a:off x="-288820" y="3484298"/>
            <a:ext cx="5352656" cy="4231441"/>
            <a:chOff x="-288820" y="3484298"/>
            <a:chExt cx="5352656" cy="4231441"/>
          </a:xfrm>
        </p:grpSpPr>
        <p:sp>
          <p:nvSpPr>
            <p:cNvPr id="316" name="Google Shape;316;p13"/>
            <p:cNvSpPr/>
            <p:nvPr/>
          </p:nvSpPr>
          <p:spPr>
            <a:xfrm>
              <a:off x="1" y="3546423"/>
              <a:ext cx="4243583" cy="3308290"/>
            </a:xfrm>
            <a:custGeom>
              <a:avLst/>
              <a:gdLst/>
              <a:ahLst/>
              <a:cxnLst/>
              <a:rect l="l" t="t" r="r" b="b"/>
              <a:pathLst>
                <a:path w="4243583" h="3308290" extrusionOk="0">
                  <a:moveTo>
                    <a:pt x="0" y="0"/>
                  </a:moveTo>
                  <a:lnTo>
                    <a:pt x="4243583" y="0"/>
                  </a:lnTo>
                  <a:lnTo>
                    <a:pt x="742731" y="3308290"/>
                  </a:lnTo>
                  <a:lnTo>
                    <a:pt x="0" y="3308290"/>
                  </a:lnTo>
                  <a:lnTo>
                    <a:pt x="0" y="0"/>
                  </a:lnTo>
                  <a:close/>
                </a:path>
              </a:pathLst>
            </a:custGeom>
            <a:gradFill>
              <a:gsLst>
                <a:gs pos="0">
                  <a:srgbClr val="F9A94A">
                    <a:alpha val="9803"/>
                  </a:srgbClr>
                </a:gs>
                <a:gs pos="70000">
                  <a:srgbClr val="F7C07E"/>
                </a:gs>
                <a:gs pos="100000">
                  <a:srgbClr val="F2F2F2"/>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7" name="Google Shape;317;p13"/>
            <p:cNvSpPr/>
            <p:nvPr/>
          </p:nvSpPr>
          <p:spPr>
            <a:xfrm>
              <a:off x="0" y="3546423"/>
              <a:ext cx="5063836" cy="3313380"/>
            </a:xfrm>
            <a:custGeom>
              <a:avLst/>
              <a:gdLst/>
              <a:ahLst/>
              <a:cxnLst/>
              <a:rect l="l" t="t" r="r" b="b"/>
              <a:pathLst>
                <a:path w="5063836" h="3313380" extrusionOk="0">
                  <a:moveTo>
                    <a:pt x="4243583" y="0"/>
                  </a:moveTo>
                  <a:lnTo>
                    <a:pt x="5063836" y="0"/>
                  </a:lnTo>
                  <a:lnTo>
                    <a:pt x="1557598" y="3313380"/>
                  </a:lnTo>
                  <a:lnTo>
                    <a:pt x="0" y="3313380"/>
                  </a:lnTo>
                  <a:lnTo>
                    <a:pt x="0" y="3308290"/>
                  </a:lnTo>
                  <a:lnTo>
                    <a:pt x="742731" y="3308290"/>
                  </a:lnTo>
                  <a:lnTo>
                    <a:pt x="4243583" y="0"/>
                  </a:lnTo>
                  <a:close/>
                </a:path>
              </a:pathLst>
            </a:custGeom>
            <a:gradFill>
              <a:gsLst>
                <a:gs pos="0">
                  <a:srgbClr val="FFFFFF">
                    <a:alpha val="26666"/>
                  </a:srgbClr>
                </a:gs>
                <a:gs pos="35000">
                  <a:schemeClr val="lt1"/>
                </a:gs>
                <a:gs pos="100000">
                  <a:srgbClr val="F2F2F2"/>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8" name="Google Shape;318;p13"/>
            <p:cNvSpPr/>
            <p:nvPr/>
          </p:nvSpPr>
          <p:spPr>
            <a:xfrm>
              <a:off x="-8848" y="3548703"/>
              <a:ext cx="2377847" cy="2247055"/>
            </a:xfrm>
            <a:custGeom>
              <a:avLst/>
              <a:gdLst/>
              <a:ahLst/>
              <a:cxnLst/>
              <a:rect l="l" t="t" r="r" b="b"/>
              <a:pathLst>
                <a:path w="2377847" h="2247055" extrusionOk="0">
                  <a:moveTo>
                    <a:pt x="0" y="0"/>
                  </a:moveTo>
                  <a:lnTo>
                    <a:pt x="2377847" y="0"/>
                  </a:lnTo>
                  <a:lnTo>
                    <a:pt x="0" y="2247055"/>
                  </a:lnTo>
                  <a:lnTo>
                    <a:pt x="0" y="0"/>
                  </a:lnTo>
                  <a:close/>
                </a:path>
              </a:pathLst>
            </a:custGeom>
            <a:gradFill>
              <a:gsLst>
                <a:gs pos="0">
                  <a:srgbClr val="F9A94A">
                    <a:alpha val="9803"/>
                  </a:srgbClr>
                </a:gs>
                <a:gs pos="70000">
                  <a:srgbClr val="F7C07E"/>
                </a:gs>
                <a:gs pos="100000">
                  <a:srgbClr val="F2F2F2"/>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9" name="Google Shape;319;p13"/>
            <p:cNvSpPr/>
            <p:nvPr/>
          </p:nvSpPr>
          <p:spPr>
            <a:xfrm>
              <a:off x="-13272" y="3548954"/>
              <a:ext cx="3103166" cy="2932479"/>
            </a:xfrm>
            <a:custGeom>
              <a:avLst/>
              <a:gdLst/>
              <a:ahLst/>
              <a:cxnLst/>
              <a:rect l="l" t="t" r="r" b="b"/>
              <a:pathLst>
                <a:path w="3103166" h="2932479" extrusionOk="0">
                  <a:moveTo>
                    <a:pt x="2282913" y="0"/>
                  </a:moveTo>
                  <a:lnTo>
                    <a:pt x="3103166" y="0"/>
                  </a:lnTo>
                  <a:lnTo>
                    <a:pt x="0" y="2932479"/>
                  </a:lnTo>
                  <a:lnTo>
                    <a:pt x="0" y="2157343"/>
                  </a:lnTo>
                  <a:lnTo>
                    <a:pt x="2282913" y="0"/>
                  </a:lnTo>
                  <a:close/>
                </a:path>
              </a:pathLst>
            </a:custGeom>
            <a:gradFill>
              <a:gsLst>
                <a:gs pos="0">
                  <a:srgbClr val="FFFFFF">
                    <a:alpha val="26666"/>
                  </a:srgbClr>
                </a:gs>
                <a:gs pos="35000">
                  <a:schemeClr val="lt1"/>
                </a:gs>
                <a:gs pos="100000">
                  <a:srgbClr val="F2F2F2"/>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20" name="Google Shape;320;p13"/>
            <p:cNvPicPr preferRelativeResize="0"/>
            <p:nvPr/>
          </p:nvPicPr>
          <p:blipFill rotWithShape="1">
            <a:blip r:embed="rId4">
              <a:alphaModFix/>
            </a:blip>
            <a:srcRect b="23529"/>
            <a:stretch/>
          </p:blipFill>
          <p:spPr>
            <a:xfrm rot="-2580000">
              <a:off x="2711889" y="4128039"/>
              <a:ext cx="2098339" cy="534463"/>
            </a:xfrm>
            <a:prstGeom prst="rect">
              <a:avLst/>
            </a:prstGeom>
            <a:noFill/>
            <a:ln>
              <a:noFill/>
            </a:ln>
          </p:spPr>
        </p:pic>
        <p:sp>
          <p:nvSpPr>
            <p:cNvPr id="321" name="Google Shape;321;p13"/>
            <p:cNvSpPr/>
            <p:nvPr/>
          </p:nvSpPr>
          <p:spPr>
            <a:xfrm rot="-2635588">
              <a:off x="44885" y="5978562"/>
              <a:ext cx="3386661" cy="653930"/>
            </a:xfrm>
            <a:prstGeom prst="rect">
              <a:avLst/>
            </a:prstGeom>
            <a:noFill/>
            <a:ln>
              <a:noFill/>
            </a:ln>
          </p:spPr>
          <p:txBody>
            <a:bodyPr spcFirstLastPara="1" wrap="square" lIns="0" tIns="36000" rIns="0" bIns="0" anchor="ctr" anchorCtr="0">
              <a:noAutofit/>
            </a:bodyPr>
            <a:lstStyle/>
            <a:p>
              <a:pPr marL="0" marR="0" lvl="0" indent="0" algn="r" rtl="0">
                <a:lnSpc>
                  <a:spcPct val="70000"/>
                </a:lnSpc>
                <a:spcBef>
                  <a:spcPts val="0"/>
                </a:spcBef>
                <a:spcAft>
                  <a:spcPts val="0"/>
                </a:spcAft>
                <a:buNone/>
              </a:pPr>
              <a:r>
                <a:rPr lang="hu-HU" sz="2400" b="1">
                  <a:solidFill>
                    <a:srgbClr val="0B66A0"/>
                  </a:solidFill>
                  <a:latin typeface="Calibri"/>
                  <a:ea typeface="Calibri"/>
                  <a:cs typeface="Calibri"/>
                  <a:sym typeface="Calibri"/>
                </a:rPr>
                <a:t>Process Control</a:t>
              </a:r>
              <a:endParaRPr sz="2400" b="1">
                <a:solidFill>
                  <a:srgbClr val="0B66A0"/>
                </a:solidFill>
                <a:latin typeface="Calibri"/>
                <a:ea typeface="Calibri"/>
                <a:cs typeface="Calibri"/>
                <a:sym typeface="Calibri"/>
              </a:endParaRPr>
            </a:p>
            <a:p>
              <a:pPr marL="0" marR="0" lvl="0" indent="0" algn="r" rtl="0">
                <a:lnSpc>
                  <a:spcPct val="70000"/>
                </a:lnSpc>
                <a:spcBef>
                  <a:spcPts val="0"/>
                </a:spcBef>
                <a:spcAft>
                  <a:spcPts val="0"/>
                </a:spcAft>
                <a:buNone/>
              </a:pPr>
              <a:r>
                <a:rPr lang="hu-HU" sz="2400" b="1">
                  <a:solidFill>
                    <a:srgbClr val="0B66A0"/>
                  </a:solidFill>
                  <a:latin typeface="Calibri"/>
                  <a:ea typeface="Calibri"/>
                  <a:cs typeface="Calibri"/>
                  <a:sym typeface="Calibri"/>
                </a:rPr>
                <a:t>Systems Meeting</a:t>
              </a:r>
              <a:endParaRPr sz="2400" b="1">
                <a:solidFill>
                  <a:srgbClr val="0B66A0"/>
                </a:solidFill>
                <a:latin typeface="Calibri"/>
                <a:ea typeface="Calibri"/>
                <a:cs typeface="Calibri"/>
                <a:sym typeface="Calibri"/>
              </a:endParaRPr>
            </a:p>
          </p:txBody>
        </p:sp>
        <p:sp>
          <p:nvSpPr>
            <p:cNvPr id="322" name="Google Shape;322;p13"/>
            <p:cNvSpPr/>
            <p:nvPr/>
          </p:nvSpPr>
          <p:spPr>
            <a:xfrm rot="-2611809">
              <a:off x="-510670" y="4719578"/>
              <a:ext cx="3676415" cy="823640"/>
            </a:xfrm>
            <a:prstGeom prst="rect">
              <a:avLst/>
            </a:prstGeom>
            <a:noFill/>
            <a:ln>
              <a:noFill/>
            </a:ln>
          </p:spPr>
          <p:txBody>
            <a:bodyPr spcFirstLastPara="1" wrap="square" lIns="0" tIns="36000" rIns="0" bIns="0" anchor="t" anchorCtr="0">
              <a:noAutofit/>
            </a:bodyPr>
            <a:lstStyle/>
            <a:p>
              <a:pPr marL="0" marR="0" lvl="0" indent="0" algn="r" rtl="0">
                <a:lnSpc>
                  <a:spcPct val="70000"/>
                </a:lnSpc>
                <a:spcBef>
                  <a:spcPts val="0"/>
                </a:spcBef>
                <a:spcAft>
                  <a:spcPts val="0"/>
                </a:spcAft>
                <a:buNone/>
              </a:pPr>
              <a:r>
                <a:rPr lang="hu-HU" sz="1800" b="1">
                  <a:solidFill>
                    <a:srgbClr val="0B66A0"/>
                  </a:solidFill>
                  <a:latin typeface="Calibri"/>
                  <a:ea typeface="Calibri"/>
                  <a:cs typeface="Calibri"/>
                  <a:sym typeface="Calibri"/>
                </a:rPr>
                <a:t>Miskolc-Lillafüred</a:t>
              </a:r>
              <a:endParaRPr/>
            </a:p>
            <a:p>
              <a:pPr marL="0" marR="0" lvl="0" indent="0" algn="r" rtl="0">
                <a:lnSpc>
                  <a:spcPct val="70000"/>
                </a:lnSpc>
                <a:spcBef>
                  <a:spcPts val="0"/>
                </a:spcBef>
                <a:spcAft>
                  <a:spcPts val="0"/>
                </a:spcAft>
                <a:buNone/>
              </a:pPr>
              <a:r>
                <a:rPr lang="hu-HU" sz="1800" b="1">
                  <a:solidFill>
                    <a:srgbClr val="F9A94A"/>
                  </a:solidFill>
                  <a:latin typeface="Calibri"/>
                  <a:ea typeface="Calibri"/>
                  <a:cs typeface="Calibri"/>
                  <a:sym typeface="Calibri"/>
                </a:rPr>
                <a:t>Hotel Palota**** </a:t>
              </a:r>
              <a:r>
                <a:rPr lang="hu-HU" sz="1800" b="1">
                  <a:solidFill>
                    <a:srgbClr val="0B66A0"/>
                  </a:solidFill>
                  <a:latin typeface="Calibri"/>
                  <a:ea typeface="Calibri"/>
                  <a:cs typeface="Calibri"/>
                  <a:sym typeface="Calibri"/>
                </a:rPr>
                <a:t>2-4. October 2023</a:t>
              </a:r>
              <a:endParaRPr sz="1800" b="1">
                <a:solidFill>
                  <a:srgbClr val="0B66A0"/>
                </a:solidFill>
                <a:latin typeface="Calibri"/>
                <a:ea typeface="Calibri"/>
                <a:cs typeface="Calibri"/>
                <a:sym typeface="Calibri"/>
              </a:endParaRPr>
            </a:p>
          </p:txBody>
        </p:sp>
      </p:grpSp>
      <p:sp>
        <p:nvSpPr>
          <p:cNvPr id="323" name="Google Shape;323;p13"/>
          <p:cNvSpPr/>
          <p:nvPr/>
        </p:nvSpPr>
        <p:spPr>
          <a:xfrm>
            <a:off x="53072" y="1711546"/>
            <a:ext cx="5053136" cy="177275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lang="hu-HU" sz="1400" i="1" dirty="0">
              <a:solidFill>
                <a:srgbClr val="7F7F7F"/>
              </a:solidFill>
              <a:latin typeface="Calibri"/>
              <a:ea typeface="Calibri"/>
              <a:cs typeface="Calibri"/>
              <a:sym typeface="Calibri"/>
            </a:endParaRPr>
          </a:p>
          <a:p>
            <a:pPr marL="0" marR="0" lvl="0" indent="0" algn="l" rtl="0">
              <a:spcBef>
                <a:spcPts val="0"/>
              </a:spcBef>
              <a:spcAft>
                <a:spcPts val="0"/>
              </a:spcAft>
              <a:buNone/>
            </a:pPr>
            <a:r>
              <a:rPr lang="hu-HU" sz="1400" i="1" dirty="0" err="1">
                <a:solidFill>
                  <a:srgbClr val="7F7F7F"/>
                </a:solidFill>
                <a:latin typeface="Calibri"/>
                <a:ea typeface="Calibri"/>
                <a:cs typeface="Calibri"/>
                <a:sym typeface="Calibri"/>
              </a:rPr>
              <a:t>My</a:t>
            </a:r>
            <a:r>
              <a:rPr lang="hu-HU" sz="1400" i="1" dirty="0">
                <a:solidFill>
                  <a:srgbClr val="7F7F7F"/>
                </a:solidFill>
                <a:latin typeface="Calibri"/>
                <a:ea typeface="Calibri"/>
                <a:cs typeface="Calibri"/>
                <a:sym typeface="Calibri"/>
              </a:rPr>
              <a:t> </a:t>
            </a:r>
            <a:r>
              <a:rPr lang="hu-HU" sz="1400" i="1" dirty="0" err="1">
                <a:solidFill>
                  <a:srgbClr val="7F7F7F"/>
                </a:solidFill>
                <a:latin typeface="Calibri"/>
                <a:ea typeface="Calibri"/>
                <a:cs typeface="Calibri"/>
                <a:sym typeface="Calibri"/>
              </a:rPr>
              <a:t>Name</a:t>
            </a:r>
            <a:r>
              <a:rPr lang="hu-HU" sz="1400" i="1" dirty="0">
                <a:solidFill>
                  <a:srgbClr val="7F7F7F"/>
                </a:solidFill>
                <a:latin typeface="Calibri"/>
                <a:ea typeface="Calibri"/>
                <a:cs typeface="Calibri"/>
                <a:sym typeface="Calibri"/>
              </a:rPr>
              <a:t> is Andras Simon.</a:t>
            </a:r>
          </a:p>
          <a:p>
            <a:pPr marL="0" marR="0" lvl="0" indent="0" algn="l" rtl="0">
              <a:spcBef>
                <a:spcPts val="0"/>
              </a:spcBef>
              <a:spcAft>
                <a:spcPts val="0"/>
              </a:spcAft>
              <a:buNone/>
            </a:pPr>
            <a:r>
              <a:rPr lang="hu-HU" sz="1400" i="1" dirty="0" err="1">
                <a:solidFill>
                  <a:srgbClr val="7F7F7F"/>
                </a:solidFill>
                <a:latin typeface="Calibri"/>
                <a:ea typeface="Calibri"/>
                <a:cs typeface="Calibri"/>
                <a:sym typeface="Calibri"/>
              </a:rPr>
              <a:t>I’ve</a:t>
            </a:r>
            <a:r>
              <a:rPr lang="hu-HU" sz="1400" i="1" dirty="0">
                <a:solidFill>
                  <a:srgbClr val="7F7F7F"/>
                </a:solidFill>
                <a:latin typeface="Calibri"/>
                <a:ea typeface="Calibri"/>
                <a:cs typeface="Calibri"/>
                <a:sym typeface="Calibri"/>
              </a:rPr>
              <a:t> </a:t>
            </a:r>
            <a:r>
              <a:rPr lang="hu-HU" sz="1400" i="1" dirty="0" err="1">
                <a:solidFill>
                  <a:srgbClr val="7F7F7F"/>
                </a:solidFill>
                <a:latin typeface="Calibri"/>
                <a:ea typeface="Calibri"/>
                <a:cs typeface="Calibri"/>
                <a:sym typeface="Calibri"/>
              </a:rPr>
              <a:t>been</a:t>
            </a:r>
            <a:r>
              <a:rPr lang="hu-HU" sz="1400" i="1" dirty="0">
                <a:solidFill>
                  <a:srgbClr val="7F7F7F"/>
                </a:solidFill>
                <a:latin typeface="Calibri"/>
                <a:ea typeface="Calibri"/>
                <a:cs typeface="Calibri"/>
                <a:sym typeface="Calibri"/>
              </a:rPr>
              <a:t> </a:t>
            </a:r>
            <a:r>
              <a:rPr lang="hu-HU" sz="1400" i="1" dirty="0" err="1">
                <a:solidFill>
                  <a:srgbClr val="7F7F7F"/>
                </a:solidFill>
                <a:latin typeface="Calibri"/>
                <a:ea typeface="Calibri"/>
                <a:cs typeface="Calibri"/>
                <a:sym typeface="Calibri"/>
              </a:rPr>
              <a:t>working</a:t>
            </a:r>
            <a:r>
              <a:rPr lang="hu-HU" sz="1400" i="1" dirty="0">
                <a:solidFill>
                  <a:srgbClr val="7F7F7F"/>
                </a:solidFill>
                <a:latin typeface="Calibri"/>
                <a:ea typeface="Calibri"/>
                <a:cs typeface="Calibri"/>
                <a:sym typeface="Calibri"/>
              </a:rPr>
              <a:t> </a:t>
            </a:r>
            <a:r>
              <a:rPr lang="hu-HU" sz="1400" i="1" dirty="0" err="1">
                <a:solidFill>
                  <a:srgbClr val="7F7F7F"/>
                </a:solidFill>
                <a:latin typeface="Calibri"/>
                <a:ea typeface="Calibri"/>
                <a:cs typeface="Calibri"/>
                <a:sym typeface="Calibri"/>
              </a:rPr>
              <a:t>at</a:t>
            </a:r>
            <a:r>
              <a:rPr lang="hu-HU" sz="1400" i="1" dirty="0">
                <a:solidFill>
                  <a:srgbClr val="7F7F7F"/>
                </a:solidFill>
                <a:latin typeface="Calibri"/>
                <a:ea typeface="Calibri"/>
                <a:cs typeface="Calibri"/>
                <a:sym typeface="Calibri"/>
              </a:rPr>
              <a:t> Siemens Hungary </a:t>
            </a:r>
            <a:r>
              <a:rPr lang="hu-HU" sz="1400" i="1" dirty="0" err="1">
                <a:solidFill>
                  <a:srgbClr val="7F7F7F"/>
                </a:solidFill>
                <a:latin typeface="Calibri"/>
                <a:ea typeface="Calibri"/>
                <a:cs typeface="Calibri"/>
                <a:sym typeface="Calibri"/>
              </a:rPr>
              <a:t>for</a:t>
            </a:r>
            <a:r>
              <a:rPr lang="hu-HU" sz="1400" i="1" dirty="0">
                <a:solidFill>
                  <a:srgbClr val="7F7F7F"/>
                </a:solidFill>
                <a:latin typeface="Calibri"/>
                <a:ea typeface="Calibri"/>
                <a:cs typeface="Calibri"/>
                <a:sym typeface="Calibri"/>
              </a:rPr>
              <a:t> almost 15 </a:t>
            </a:r>
            <a:r>
              <a:rPr lang="hu-HU" sz="1400" i="1" dirty="0" err="1">
                <a:solidFill>
                  <a:srgbClr val="7F7F7F"/>
                </a:solidFill>
                <a:latin typeface="Calibri"/>
                <a:ea typeface="Calibri"/>
                <a:cs typeface="Calibri"/>
                <a:sym typeface="Calibri"/>
              </a:rPr>
              <a:t>years</a:t>
            </a:r>
            <a:r>
              <a:rPr lang="hu-HU" sz="1400" i="1" dirty="0">
                <a:solidFill>
                  <a:srgbClr val="7F7F7F"/>
                </a:solidFill>
                <a:latin typeface="Calibri"/>
                <a:ea typeface="Calibri"/>
                <a:cs typeface="Calibri"/>
                <a:sym typeface="Calibri"/>
              </a:rPr>
              <a:t> </a:t>
            </a:r>
            <a:r>
              <a:rPr lang="hu-HU" sz="1400" i="1" dirty="0" err="1">
                <a:solidFill>
                  <a:srgbClr val="7F7F7F"/>
                </a:solidFill>
                <a:latin typeface="Calibri"/>
                <a:ea typeface="Calibri"/>
                <a:cs typeface="Calibri"/>
                <a:sym typeface="Calibri"/>
              </a:rPr>
              <a:t>ago</a:t>
            </a:r>
            <a:r>
              <a:rPr lang="hu-HU" sz="1400" i="1" dirty="0">
                <a:solidFill>
                  <a:srgbClr val="7F7F7F"/>
                </a:solidFill>
                <a:latin typeface="Calibri"/>
                <a:ea typeface="Calibri"/>
                <a:cs typeface="Calibri"/>
                <a:sym typeface="Calibri"/>
              </a:rPr>
              <a:t>.</a:t>
            </a:r>
          </a:p>
          <a:p>
            <a:pPr marL="0" marR="0" lvl="0" indent="0" algn="l" rtl="0">
              <a:spcBef>
                <a:spcPts val="0"/>
              </a:spcBef>
              <a:spcAft>
                <a:spcPts val="0"/>
              </a:spcAft>
              <a:buNone/>
            </a:pPr>
            <a:r>
              <a:rPr lang="hu-HU" sz="1400" i="1" dirty="0">
                <a:solidFill>
                  <a:srgbClr val="7F7F7F"/>
                </a:solidFill>
                <a:latin typeface="Calibri"/>
                <a:ea typeface="Calibri"/>
                <a:cs typeface="Calibri"/>
                <a:sym typeface="Calibri"/>
              </a:rPr>
              <a:t>In </a:t>
            </a:r>
            <a:r>
              <a:rPr lang="hu-HU" sz="1400" i="1" dirty="0" err="1">
                <a:solidFill>
                  <a:srgbClr val="7F7F7F"/>
                </a:solidFill>
                <a:latin typeface="Calibri"/>
                <a:ea typeface="Calibri"/>
                <a:cs typeface="Calibri"/>
                <a:sym typeface="Calibri"/>
              </a:rPr>
              <a:t>this</a:t>
            </a:r>
            <a:r>
              <a:rPr lang="hu-HU" sz="1400" i="1" dirty="0">
                <a:solidFill>
                  <a:srgbClr val="7F7F7F"/>
                </a:solidFill>
                <a:latin typeface="Calibri"/>
                <a:ea typeface="Calibri"/>
                <a:cs typeface="Calibri"/>
                <a:sym typeface="Calibri"/>
              </a:rPr>
              <a:t> 15 </a:t>
            </a:r>
            <a:r>
              <a:rPr lang="hu-HU" sz="1400" i="1" dirty="0" err="1">
                <a:solidFill>
                  <a:srgbClr val="7F7F7F"/>
                </a:solidFill>
                <a:latin typeface="Calibri"/>
                <a:ea typeface="Calibri"/>
                <a:cs typeface="Calibri"/>
                <a:sym typeface="Calibri"/>
              </a:rPr>
              <a:t>years</a:t>
            </a:r>
            <a:r>
              <a:rPr lang="hu-HU" sz="1400" i="1" dirty="0">
                <a:solidFill>
                  <a:srgbClr val="7F7F7F"/>
                </a:solidFill>
                <a:latin typeface="Calibri"/>
                <a:ea typeface="Calibri"/>
                <a:cs typeface="Calibri"/>
                <a:sym typeface="Calibri"/>
              </a:rPr>
              <a:t> I </a:t>
            </a:r>
            <a:r>
              <a:rPr lang="hu-HU" sz="1400" i="1" dirty="0" err="1">
                <a:solidFill>
                  <a:srgbClr val="7F7F7F"/>
                </a:solidFill>
                <a:latin typeface="Calibri"/>
                <a:ea typeface="Calibri"/>
                <a:cs typeface="Calibri"/>
                <a:sym typeface="Calibri"/>
              </a:rPr>
              <a:t>working</a:t>
            </a:r>
            <a:r>
              <a:rPr lang="hu-HU" sz="1400" i="1" dirty="0">
                <a:solidFill>
                  <a:srgbClr val="7F7F7F"/>
                </a:solidFill>
                <a:latin typeface="Calibri"/>
                <a:ea typeface="Calibri"/>
                <a:cs typeface="Calibri"/>
                <a:sym typeface="Calibri"/>
              </a:rPr>
              <a:t> </a:t>
            </a:r>
            <a:r>
              <a:rPr lang="hu-HU" sz="1400" i="1" dirty="0" err="1">
                <a:solidFill>
                  <a:srgbClr val="7F7F7F"/>
                </a:solidFill>
                <a:latin typeface="Calibri"/>
                <a:ea typeface="Calibri"/>
                <a:cs typeface="Calibri"/>
                <a:sym typeface="Calibri"/>
              </a:rPr>
              <a:t>together</a:t>
            </a:r>
            <a:r>
              <a:rPr lang="hu-HU" sz="1400" i="1" dirty="0">
                <a:solidFill>
                  <a:srgbClr val="7F7F7F"/>
                </a:solidFill>
                <a:latin typeface="Calibri"/>
                <a:ea typeface="Calibri"/>
                <a:cs typeface="Calibri"/>
                <a:sym typeface="Calibri"/>
              </a:rPr>
              <a:t> </a:t>
            </a:r>
            <a:r>
              <a:rPr lang="hu-HU" sz="1400" i="1" dirty="0" err="1">
                <a:solidFill>
                  <a:srgbClr val="7F7F7F"/>
                </a:solidFill>
                <a:latin typeface="Calibri"/>
                <a:ea typeface="Calibri"/>
                <a:cs typeface="Calibri"/>
                <a:sym typeface="Calibri"/>
              </a:rPr>
              <a:t>with</a:t>
            </a:r>
            <a:r>
              <a:rPr lang="hu-HU" sz="1400" i="1" dirty="0">
                <a:solidFill>
                  <a:srgbClr val="7F7F7F"/>
                </a:solidFill>
                <a:latin typeface="Calibri"/>
                <a:ea typeface="Calibri"/>
                <a:cs typeface="Calibri"/>
                <a:sym typeface="Calibri"/>
              </a:rPr>
              <a:t> </a:t>
            </a:r>
            <a:r>
              <a:rPr lang="hu-HU" sz="1400" i="1" dirty="0" err="1">
                <a:solidFill>
                  <a:srgbClr val="7F7F7F"/>
                </a:solidFill>
                <a:latin typeface="Calibri"/>
                <a:ea typeface="Calibri"/>
                <a:cs typeface="Calibri"/>
                <a:sym typeface="Calibri"/>
              </a:rPr>
              <a:t>electrical</a:t>
            </a:r>
            <a:r>
              <a:rPr lang="hu-HU" sz="1400" i="1" dirty="0">
                <a:solidFill>
                  <a:srgbClr val="7F7F7F"/>
                </a:solidFill>
                <a:latin typeface="Calibri"/>
                <a:ea typeface="Calibri"/>
                <a:cs typeface="Calibri"/>
                <a:sym typeface="Calibri"/>
              </a:rPr>
              <a:t> </a:t>
            </a:r>
            <a:r>
              <a:rPr lang="hu-HU" sz="1400" i="1" dirty="0" err="1">
                <a:solidFill>
                  <a:srgbClr val="7F7F7F"/>
                </a:solidFill>
                <a:latin typeface="Calibri"/>
                <a:ea typeface="Calibri"/>
                <a:cs typeface="Calibri"/>
                <a:sym typeface="Calibri"/>
              </a:rPr>
              <a:t>planners</a:t>
            </a:r>
            <a:r>
              <a:rPr lang="hu-HU" sz="1400" i="1" dirty="0">
                <a:solidFill>
                  <a:srgbClr val="7F7F7F"/>
                </a:solidFill>
                <a:latin typeface="Calibri"/>
                <a:ea typeface="Calibri"/>
                <a:cs typeface="Calibri"/>
                <a:sym typeface="Calibri"/>
              </a:rPr>
              <a:t>, panel </a:t>
            </a:r>
            <a:r>
              <a:rPr lang="hu-HU" sz="1400" i="1" dirty="0" err="1">
                <a:solidFill>
                  <a:srgbClr val="7F7F7F"/>
                </a:solidFill>
                <a:latin typeface="Calibri"/>
                <a:ea typeface="Calibri"/>
                <a:cs typeface="Calibri"/>
                <a:sym typeface="Calibri"/>
              </a:rPr>
              <a:t>builders</a:t>
            </a:r>
            <a:r>
              <a:rPr lang="hu-HU" sz="1400" i="1" dirty="0">
                <a:solidFill>
                  <a:srgbClr val="7F7F7F"/>
                </a:solidFill>
                <a:latin typeface="Calibri"/>
                <a:ea typeface="Calibri"/>
                <a:cs typeface="Calibri"/>
                <a:sym typeface="Calibri"/>
              </a:rPr>
              <a:t>, OEM-s and </a:t>
            </a:r>
            <a:r>
              <a:rPr lang="hu-HU" sz="1400" i="1" dirty="0" err="1">
                <a:solidFill>
                  <a:srgbClr val="7F7F7F"/>
                </a:solidFill>
                <a:latin typeface="Calibri"/>
                <a:ea typeface="Calibri"/>
                <a:cs typeface="Calibri"/>
                <a:sym typeface="Calibri"/>
              </a:rPr>
              <a:t>I’m</a:t>
            </a:r>
            <a:r>
              <a:rPr lang="hu-HU" sz="1400" i="1" dirty="0">
                <a:solidFill>
                  <a:srgbClr val="7F7F7F"/>
                </a:solidFill>
                <a:latin typeface="Calibri"/>
                <a:ea typeface="Calibri"/>
                <a:cs typeface="Calibri"/>
                <a:sym typeface="Calibri"/>
              </a:rPr>
              <a:t> </a:t>
            </a:r>
            <a:r>
              <a:rPr lang="hu-HU" sz="1400" i="1" dirty="0" err="1">
                <a:solidFill>
                  <a:srgbClr val="7F7F7F"/>
                </a:solidFill>
                <a:latin typeface="Calibri"/>
                <a:ea typeface="Calibri"/>
                <a:cs typeface="Calibri"/>
                <a:sym typeface="Calibri"/>
              </a:rPr>
              <a:t>responsible</a:t>
            </a:r>
            <a:r>
              <a:rPr lang="hu-HU" sz="1400" i="1" dirty="0">
                <a:solidFill>
                  <a:srgbClr val="7F7F7F"/>
                </a:solidFill>
                <a:latin typeface="Calibri"/>
                <a:ea typeface="Calibri"/>
                <a:cs typeface="Calibri"/>
                <a:sym typeface="Calibri"/>
              </a:rPr>
              <a:t> </a:t>
            </a:r>
            <a:r>
              <a:rPr lang="hu-HU" sz="1400" i="1" dirty="0" err="1">
                <a:solidFill>
                  <a:srgbClr val="7F7F7F"/>
                </a:solidFill>
                <a:latin typeface="Calibri"/>
                <a:ea typeface="Calibri"/>
                <a:cs typeface="Calibri"/>
                <a:sym typeface="Calibri"/>
              </a:rPr>
              <a:t>for</a:t>
            </a:r>
            <a:r>
              <a:rPr lang="hu-HU" sz="1400" i="1" dirty="0">
                <a:solidFill>
                  <a:srgbClr val="7F7F7F"/>
                </a:solidFill>
                <a:latin typeface="Calibri"/>
                <a:ea typeface="Calibri"/>
                <a:cs typeface="Calibri"/>
                <a:sym typeface="Calibri"/>
              </a:rPr>
              <a:t> </a:t>
            </a:r>
            <a:r>
              <a:rPr lang="hu-HU" sz="1400" i="1" dirty="0" err="1">
                <a:solidFill>
                  <a:srgbClr val="7F7F7F"/>
                </a:solidFill>
                <a:latin typeface="Calibri"/>
                <a:ea typeface="Calibri"/>
                <a:cs typeface="Calibri"/>
                <a:sym typeface="Calibri"/>
              </a:rPr>
              <a:t>energy</a:t>
            </a:r>
            <a:r>
              <a:rPr lang="hu-HU" sz="1400" i="1" dirty="0">
                <a:solidFill>
                  <a:srgbClr val="7F7F7F"/>
                </a:solidFill>
                <a:latin typeface="Calibri"/>
                <a:ea typeface="Calibri"/>
                <a:cs typeface="Calibri"/>
                <a:sym typeface="Calibri"/>
              </a:rPr>
              <a:t> management </a:t>
            </a:r>
            <a:r>
              <a:rPr lang="hu-HU" sz="1400" i="1" dirty="0" err="1">
                <a:solidFill>
                  <a:srgbClr val="7F7F7F"/>
                </a:solidFill>
                <a:latin typeface="Calibri"/>
                <a:ea typeface="Calibri"/>
                <a:cs typeface="Calibri"/>
                <a:sym typeface="Calibri"/>
              </a:rPr>
              <a:t>projects</a:t>
            </a:r>
            <a:r>
              <a:rPr lang="hu-HU" sz="1400" i="1" dirty="0">
                <a:solidFill>
                  <a:srgbClr val="7F7F7F"/>
                </a:solidFill>
                <a:latin typeface="Calibri"/>
                <a:ea typeface="Calibri"/>
                <a:cs typeface="Calibri"/>
                <a:sym typeface="Calibri"/>
              </a:rPr>
              <a:t> and </a:t>
            </a:r>
            <a:r>
              <a:rPr lang="hu-HU" sz="1400" i="1" dirty="0" err="1">
                <a:solidFill>
                  <a:srgbClr val="7F7F7F"/>
                </a:solidFill>
                <a:latin typeface="Calibri"/>
                <a:ea typeface="Calibri"/>
                <a:cs typeface="Calibri"/>
                <a:sym typeface="Calibri"/>
              </a:rPr>
              <a:t>sustainibility</a:t>
            </a:r>
            <a:r>
              <a:rPr lang="hu-HU" sz="1400" i="1" dirty="0">
                <a:solidFill>
                  <a:srgbClr val="7F7F7F"/>
                </a:solidFill>
                <a:latin typeface="Calibri"/>
                <a:ea typeface="Calibri"/>
                <a:cs typeface="Calibri"/>
                <a:sym typeface="Calibri"/>
              </a:rPr>
              <a:t> in </a:t>
            </a:r>
            <a:r>
              <a:rPr lang="hu-HU" sz="1400" i="1" dirty="0" err="1">
                <a:solidFill>
                  <a:srgbClr val="7F7F7F"/>
                </a:solidFill>
                <a:latin typeface="Calibri"/>
                <a:ea typeface="Calibri"/>
                <a:cs typeface="Calibri"/>
                <a:sym typeface="Calibri"/>
              </a:rPr>
              <a:t>industry</a:t>
            </a:r>
            <a:r>
              <a:rPr lang="hu-HU" sz="1400" i="1" dirty="0">
                <a:solidFill>
                  <a:srgbClr val="7F7F7F"/>
                </a:solidFill>
                <a:latin typeface="Calibri"/>
                <a:ea typeface="Calibri"/>
                <a:cs typeface="Calibri"/>
                <a:sym typeface="Calibri"/>
              </a:rPr>
              <a:t>.  </a:t>
            </a:r>
            <a:endParaRPr sz="1400" i="1" dirty="0">
              <a:solidFill>
                <a:srgbClr val="7F7F7F"/>
              </a:solidFill>
              <a:latin typeface="Calibri"/>
              <a:ea typeface="Calibri"/>
              <a:cs typeface="Calibri"/>
              <a:sym typeface="Calibri"/>
            </a:endParaRPr>
          </a:p>
        </p:txBody>
      </p:sp>
      <p:pic>
        <p:nvPicPr>
          <p:cNvPr id="7" name="Kép 6">
            <a:extLst>
              <a:ext uri="{FF2B5EF4-FFF2-40B4-BE49-F238E27FC236}">
                <a16:creationId xmlns:a16="http://schemas.microsoft.com/office/drawing/2014/main" id="{D875E6ED-5F26-AC82-0057-87796E68AFDD}"/>
              </a:ext>
            </a:extLst>
          </p:cNvPr>
          <p:cNvPicPr>
            <a:picLocks noChangeAspect="1"/>
          </p:cNvPicPr>
          <p:nvPr/>
        </p:nvPicPr>
        <p:blipFill>
          <a:blip r:embed="rId5"/>
          <a:stretch>
            <a:fillRect/>
          </a:stretch>
        </p:blipFill>
        <p:spPr>
          <a:xfrm>
            <a:off x="118807" y="134068"/>
            <a:ext cx="1494692" cy="1307352"/>
          </a:xfrm>
          <a:prstGeom prst="rect">
            <a:avLst/>
          </a:prstGeom>
        </p:spPr>
      </p:pic>
    </p:spTree>
  </p:cSld>
  <p:clrMapOvr>
    <a:masterClrMapping/>
  </p:clrMapOvr>
</p:sld>
</file>

<file path=ppt/theme/theme1.xml><?xml version="1.0" encoding="utf-8"?>
<a:theme xmlns:a="http://schemas.openxmlformats.org/drawingml/2006/main" name="Office-téma">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270</Words>
  <Application>Microsoft Office PowerPoint</Application>
  <PresentationFormat>Szélesvásznú</PresentationFormat>
  <Paragraphs>22</Paragraphs>
  <Slides>1</Slides>
  <Notes>1</Notes>
  <HiddenSlides>0</HiddenSlides>
  <MMClips>0</MMClips>
  <ScaleCrop>false</ScaleCrop>
  <HeadingPairs>
    <vt:vector size="6" baseType="variant">
      <vt:variant>
        <vt:lpstr>Használt betűtípusok</vt:lpstr>
      </vt:variant>
      <vt:variant>
        <vt:i4>2</vt:i4>
      </vt:variant>
      <vt:variant>
        <vt:lpstr>Téma</vt:lpstr>
      </vt:variant>
      <vt:variant>
        <vt:i4>1</vt:i4>
      </vt:variant>
      <vt:variant>
        <vt:lpstr>Diacímek</vt:lpstr>
      </vt:variant>
      <vt:variant>
        <vt:i4>1</vt:i4>
      </vt:variant>
    </vt:vector>
  </HeadingPairs>
  <TitlesOfParts>
    <vt:vector size="4" baseType="lpstr">
      <vt:lpstr>Arial</vt:lpstr>
      <vt:lpstr>Calibri</vt:lpstr>
      <vt:lpstr>Office-téma</vt:lpstr>
      <vt:lpstr>PowerPoint-bemutató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PowerPoint-bemutató</dc:title>
  <dc:creator>Vörös Csaba</dc:creator>
  <cp:lastModifiedBy>Simon, Andras (RC-HU DI S-REG)</cp:lastModifiedBy>
  <cp:revision>2</cp:revision>
  <dcterms:created xsi:type="dcterms:W3CDTF">2023-02-26T18:11:05Z</dcterms:created>
  <dcterms:modified xsi:type="dcterms:W3CDTF">2023-09-01T07:33:33Z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d258917-277f-42cd-a3cd-14c4e9ee58bc_Enabled">
    <vt:lpwstr>true</vt:lpwstr>
  </property>
  <property fmtid="{D5CDD505-2E9C-101B-9397-08002B2CF9AE}" pid="3" name="MSIP_Label_9d258917-277f-42cd-a3cd-14c4e9ee58bc_SetDate">
    <vt:lpwstr>2023-09-01T07:33:07Z</vt:lpwstr>
  </property>
  <property fmtid="{D5CDD505-2E9C-101B-9397-08002B2CF9AE}" pid="4" name="MSIP_Label_9d258917-277f-42cd-a3cd-14c4e9ee58bc_Method">
    <vt:lpwstr>Standard</vt:lpwstr>
  </property>
  <property fmtid="{D5CDD505-2E9C-101B-9397-08002B2CF9AE}" pid="5" name="MSIP_Label_9d258917-277f-42cd-a3cd-14c4e9ee58bc_Name">
    <vt:lpwstr>restricted</vt:lpwstr>
  </property>
  <property fmtid="{D5CDD505-2E9C-101B-9397-08002B2CF9AE}" pid="6" name="MSIP_Label_9d258917-277f-42cd-a3cd-14c4e9ee58bc_SiteId">
    <vt:lpwstr>38ae3bcd-9579-4fd4-adda-b42e1495d55a</vt:lpwstr>
  </property>
  <property fmtid="{D5CDD505-2E9C-101B-9397-08002B2CF9AE}" pid="7" name="MSIP_Label_9d258917-277f-42cd-a3cd-14c4e9ee58bc_ActionId">
    <vt:lpwstr>c625feb0-9758-4712-b589-ad50fed2fb03</vt:lpwstr>
  </property>
  <property fmtid="{D5CDD505-2E9C-101B-9397-08002B2CF9AE}" pid="8" name="MSIP_Label_9d258917-277f-42cd-a3cd-14c4e9ee58bc_ContentBits">
    <vt:lpwstr>0</vt:lpwstr>
  </property>
</Properties>
</file>