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oe8Vr817zaOYNN4QSehRqQ7/H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23" Type="http://schemas.openxmlformats.org/officeDocument/2006/relationships/theme" Target="theme/theme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solt Varga" userId="5ec7fa5e-ed42-4fe3-bf70-68b0de54722d" providerId="ADAL" clId="{B8F66826-18C0-48FC-B378-2151F5C4F370}"/>
    <pc:docChg chg="custSel modSld">
      <pc:chgData name="Zsolt Varga" userId="5ec7fa5e-ed42-4fe3-bf70-68b0de54722d" providerId="ADAL" clId="{B8F66826-18C0-48FC-B378-2151F5C4F370}" dt="2023-08-11T08:02:27.262" v="964" actId="20577"/>
      <pc:docMkLst>
        <pc:docMk/>
      </pc:docMkLst>
      <pc:sldChg chg="addSp delSp modSp mod">
        <pc:chgData name="Zsolt Varga" userId="5ec7fa5e-ed42-4fe3-bf70-68b0de54722d" providerId="ADAL" clId="{B8F66826-18C0-48FC-B378-2151F5C4F370}" dt="2023-08-11T08:02:27.262" v="964" actId="20577"/>
        <pc:sldMkLst>
          <pc:docMk/>
          <pc:sldMk cId="0" sldId="268"/>
        </pc:sldMkLst>
        <pc:spChg chg="add del mod">
          <ac:chgData name="Zsolt Varga" userId="5ec7fa5e-ed42-4fe3-bf70-68b0de54722d" providerId="ADAL" clId="{B8F66826-18C0-48FC-B378-2151F5C4F370}" dt="2023-08-11T07:17:49.947" v="10" actId="478"/>
          <ac:spMkLst>
            <pc:docMk/>
            <pc:sldMk cId="0" sldId="268"/>
            <ac:spMk id="7" creationId="{E4D61130-DCE5-01B1-E7BE-6A263B5EE63D}"/>
          </ac:spMkLst>
        </pc:spChg>
        <pc:spChg chg="mod">
          <ac:chgData name="Zsolt Varga" userId="5ec7fa5e-ed42-4fe3-bf70-68b0de54722d" providerId="ADAL" clId="{B8F66826-18C0-48FC-B378-2151F5C4F370}" dt="2023-08-11T08:01:16.518" v="953" actId="1076"/>
          <ac:spMkLst>
            <pc:docMk/>
            <pc:sldMk cId="0" sldId="268"/>
            <ac:spMk id="313" creationId="{00000000-0000-0000-0000-000000000000}"/>
          </ac:spMkLst>
        </pc:spChg>
        <pc:spChg chg="mod">
          <ac:chgData name="Zsolt Varga" userId="5ec7fa5e-ed42-4fe3-bf70-68b0de54722d" providerId="ADAL" clId="{B8F66826-18C0-48FC-B378-2151F5C4F370}" dt="2023-08-11T08:02:27.262" v="964" actId="20577"/>
          <ac:spMkLst>
            <pc:docMk/>
            <pc:sldMk cId="0" sldId="268"/>
            <ac:spMk id="3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3"/>
          <p:cNvSpPr/>
          <p:nvPr/>
        </p:nvSpPr>
        <p:spPr>
          <a:xfrm>
            <a:off x="1613501" y="211045"/>
            <a:ext cx="49741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NYERGES Tamás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3"/>
          <p:cNvSpPr/>
          <p:nvPr/>
        </p:nvSpPr>
        <p:spPr>
          <a:xfrm>
            <a:off x="1613501" y="828868"/>
            <a:ext cx="37810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Phoenix Contact Kft.</a:t>
            </a:r>
            <a:endParaRPr sz="18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3"/>
          <p:cNvSpPr/>
          <p:nvPr/>
        </p:nvSpPr>
        <p:spPr>
          <a:xfrm>
            <a:off x="1613500" y="620939"/>
            <a:ext cx="3781055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2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Ipari Megoldások és Automatizálás - Termék Menedzser</a:t>
            </a:r>
            <a:endParaRPr sz="1200" i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3"/>
          <p:cNvSpPr/>
          <p:nvPr/>
        </p:nvSpPr>
        <p:spPr>
          <a:xfrm>
            <a:off x="1613499" y="1195866"/>
            <a:ext cx="266079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tnyerges@phoenixcontact.com</a:t>
            </a:r>
            <a:endParaRPr sz="1000" i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3"/>
          <p:cNvSpPr/>
          <p:nvPr/>
        </p:nvSpPr>
        <p:spPr>
          <a:xfrm rot="10800000" flipH="1">
            <a:off x="0" y="1579028"/>
            <a:ext cx="5112000" cy="45719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50000">
                <a:srgbClr val="F7C07E"/>
              </a:gs>
              <a:gs pos="100000">
                <a:srgbClr val="F9A94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3"/>
          <p:cNvSpPr/>
          <p:nvPr/>
        </p:nvSpPr>
        <p:spPr>
          <a:xfrm>
            <a:off x="5202505" y="506999"/>
            <a:ext cx="694312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 b="1" i="1" dirty="0">
                <a:solidFill>
                  <a:schemeClr val="lt1"/>
                </a:solidFill>
                <a:latin typeface="Calibri"/>
                <a:cs typeface="Calibri"/>
              </a:rPr>
              <a:t>PLC 4.0 – A PLC-k következő generációja</a:t>
            </a:r>
            <a:endParaRPr lang="en-US" sz="2400" b="1" i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314" name="Google Shape;314;p13"/>
          <p:cNvSpPr/>
          <p:nvPr/>
        </p:nvSpPr>
        <p:spPr>
          <a:xfrm>
            <a:off x="5202505" y="1581944"/>
            <a:ext cx="6961139" cy="4015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spcAft>
                <a:spcPts val="600"/>
              </a:spcAft>
            </a:pPr>
            <a:r>
              <a:rPr lang="hu-HU" sz="1600" i="1" dirty="0">
                <a:solidFill>
                  <a:srgbClr val="7F7F7F"/>
                </a:solidFill>
                <a:latin typeface="Calibri"/>
                <a:cs typeface="Calibri"/>
              </a:rPr>
              <a:t>A „PLC 4.0” nem csupán egy új vezérlő, hanem egy komplex, összekapcsolt és intelligens rendszer, amely radikálisan átformálja az ipari automatizálást.</a:t>
            </a:r>
          </a:p>
          <a:p>
            <a:pPr algn="just">
              <a:spcAft>
                <a:spcPts val="600"/>
              </a:spcAft>
            </a:pPr>
            <a:r>
              <a:rPr lang="hu-HU" sz="16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 gyártási folyamatokban az ipar számára rugalmasabb és hatékonyabb működésre van szükség, ezt az igényt a „klasszikus” PLC-k már nem tudják kielégíteni.</a:t>
            </a:r>
          </a:p>
          <a:p>
            <a:pPr algn="just">
              <a:spcAft>
                <a:spcPts val="600"/>
              </a:spcAft>
            </a:pPr>
            <a:r>
              <a:rPr lang="hu-HU" sz="16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Erre megoldást a következő generációs vezérlők tudják nyújtani, a nagyobb kommunikációs képességükkel, felhő alapú szolgáltatás támogatásukkal, az </a:t>
            </a:r>
            <a:r>
              <a:rPr lang="hu-HU" sz="16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IoT</a:t>
            </a:r>
            <a:r>
              <a:rPr lang="hu-HU" sz="16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eszközökkel és a </a:t>
            </a:r>
            <a:r>
              <a:rPr lang="hu-HU" sz="16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big</a:t>
            </a:r>
            <a:r>
              <a:rPr lang="hu-HU" sz="16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6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r>
              <a:rPr lang="hu-HU" sz="16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analitikával való integrációjukkal, melyek az Ipar 4.0 koncepciójához illeszkedve hozzájárulnak az okos gyártási technológiákhoz, </a:t>
            </a:r>
            <a:r>
              <a:rPr lang="hu-HU" sz="1600" i="1" dirty="0">
                <a:solidFill>
                  <a:srgbClr val="7F7F7F"/>
                </a:solidFill>
                <a:latin typeface="Calibri"/>
                <a:cs typeface="Calibri"/>
              </a:rPr>
              <a:t>lehetővé teszik a gyártási folyamatok folyamatos optimalizálását, moduláris kialakításuknak köszönhetően könnyen bővíthetők és </a:t>
            </a:r>
            <a:r>
              <a:rPr lang="hu-HU" sz="1600" i="1" dirty="0" err="1">
                <a:solidFill>
                  <a:srgbClr val="7F7F7F"/>
                </a:solidFill>
                <a:latin typeface="Calibri"/>
                <a:cs typeface="Calibri"/>
              </a:rPr>
              <a:t>testreszabhatók</a:t>
            </a:r>
            <a:r>
              <a:rPr lang="hu-HU" sz="1600" i="1" dirty="0">
                <a:solidFill>
                  <a:srgbClr val="7F7F7F"/>
                </a:solidFill>
                <a:latin typeface="Calibri"/>
                <a:cs typeface="Calibri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hu-HU" sz="16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 biztonság is fontos szempont, így ezek az eszközök magasabb szintű </a:t>
            </a:r>
            <a:r>
              <a:rPr lang="hu-HU" sz="16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kiberbiztonsági</a:t>
            </a:r>
            <a:r>
              <a:rPr lang="hu-HU" sz="16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védelmet is kínálnak.</a:t>
            </a:r>
          </a:p>
          <a:p>
            <a:pPr algn="just">
              <a:spcAft>
                <a:spcPts val="600"/>
              </a:spcAft>
            </a:pPr>
            <a:r>
              <a:rPr lang="hu-HU" sz="1600" i="1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Az előadás során megmutatom mik az ilyen „PLC”-k főbb ismertetőjegyei, milyen alkalmazások készíthetők velük.</a:t>
            </a:r>
          </a:p>
          <a:p>
            <a:pPr algn="just"/>
            <a:endParaRPr lang="hu-HU" sz="1600" i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15" name="Google Shape;315;p13"/>
          <p:cNvGrpSpPr/>
          <p:nvPr/>
        </p:nvGrpSpPr>
        <p:grpSpPr>
          <a:xfrm>
            <a:off x="-288820" y="3484298"/>
            <a:ext cx="5352656" cy="4231441"/>
            <a:chOff x="-288820" y="3484298"/>
            <a:chExt cx="5352656" cy="4231441"/>
          </a:xfrm>
        </p:grpSpPr>
        <p:sp>
          <p:nvSpPr>
            <p:cNvPr id="316" name="Google Shape;316;p13"/>
            <p:cNvSpPr/>
            <p:nvPr/>
          </p:nvSpPr>
          <p:spPr>
            <a:xfrm>
              <a:off x="1" y="3546423"/>
              <a:ext cx="4243583" cy="3308290"/>
            </a:xfrm>
            <a:custGeom>
              <a:avLst/>
              <a:gdLst/>
              <a:ahLst/>
              <a:cxnLst/>
              <a:rect l="l" t="t" r="r" b="b"/>
              <a:pathLst>
                <a:path w="4243583" h="3308290" extrusionOk="0">
                  <a:moveTo>
                    <a:pt x="0" y="0"/>
                  </a:moveTo>
                  <a:lnTo>
                    <a:pt x="4243583" y="0"/>
                  </a:lnTo>
                  <a:lnTo>
                    <a:pt x="742731" y="3308290"/>
                  </a:lnTo>
                  <a:lnTo>
                    <a:pt x="0" y="330829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9A94A">
                    <a:alpha val="9803"/>
                  </a:srgbClr>
                </a:gs>
                <a:gs pos="70000">
                  <a:srgbClr val="F7C07E"/>
                </a:gs>
                <a:gs pos="100000">
                  <a:srgbClr val="F2F2F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0" y="3546423"/>
              <a:ext cx="5063836" cy="3313380"/>
            </a:xfrm>
            <a:custGeom>
              <a:avLst/>
              <a:gdLst/>
              <a:ahLst/>
              <a:cxnLst/>
              <a:rect l="l" t="t" r="r" b="b"/>
              <a:pathLst>
                <a:path w="5063836" h="3313380" extrusionOk="0">
                  <a:moveTo>
                    <a:pt x="4243583" y="0"/>
                  </a:moveTo>
                  <a:lnTo>
                    <a:pt x="5063836" y="0"/>
                  </a:lnTo>
                  <a:lnTo>
                    <a:pt x="1557598" y="3313380"/>
                  </a:lnTo>
                  <a:lnTo>
                    <a:pt x="0" y="3313380"/>
                  </a:lnTo>
                  <a:lnTo>
                    <a:pt x="0" y="3308290"/>
                  </a:lnTo>
                  <a:lnTo>
                    <a:pt x="742731" y="3308290"/>
                  </a:lnTo>
                  <a:lnTo>
                    <a:pt x="4243583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6666"/>
                  </a:srgbClr>
                </a:gs>
                <a:gs pos="35000">
                  <a:schemeClr val="lt1"/>
                </a:gs>
                <a:gs pos="100000">
                  <a:srgbClr val="F2F2F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-8848" y="3548703"/>
              <a:ext cx="2377847" cy="2247055"/>
            </a:xfrm>
            <a:custGeom>
              <a:avLst/>
              <a:gdLst/>
              <a:ahLst/>
              <a:cxnLst/>
              <a:rect l="l" t="t" r="r" b="b"/>
              <a:pathLst>
                <a:path w="2377847" h="2247055" extrusionOk="0">
                  <a:moveTo>
                    <a:pt x="0" y="0"/>
                  </a:moveTo>
                  <a:lnTo>
                    <a:pt x="2377847" y="0"/>
                  </a:lnTo>
                  <a:lnTo>
                    <a:pt x="0" y="224705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F9A94A">
                    <a:alpha val="9803"/>
                  </a:srgbClr>
                </a:gs>
                <a:gs pos="70000">
                  <a:srgbClr val="F7C07E"/>
                </a:gs>
                <a:gs pos="100000">
                  <a:srgbClr val="F2F2F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-13272" y="3548954"/>
              <a:ext cx="3103166" cy="2932479"/>
            </a:xfrm>
            <a:custGeom>
              <a:avLst/>
              <a:gdLst/>
              <a:ahLst/>
              <a:cxnLst/>
              <a:rect l="l" t="t" r="r" b="b"/>
              <a:pathLst>
                <a:path w="3103166" h="2932479" extrusionOk="0">
                  <a:moveTo>
                    <a:pt x="2282913" y="0"/>
                  </a:moveTo>
                  <a:lnTo>
                    <a:pt x="3103166" y="0"/>
                  </a:lnTo>
                  <a:lnTo>
                    <a:pt x="0" y="2932479"/>
                  </a:lnTo>
                  <a:lnTo>
                    <a:pt x="0" y="2157343"/>
                  </a:lnTo>
                  <a:lnTo>
                    <a:pt x="2282913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6666"/>
                  </a:srgbClr>
                </a:gs>
                <a:gs pos="35000">
                  <a:schemeClr val="lt1"/>
                </a:gs>
                <a:gs pos="100000">
                  <a:srgbClr val="F2F2F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20" name="Google Shape;320;p13"/>
            <p:cNvPicPr preferRelativeResize="0"/>
            <p:nvPr/>
          </p:nvPicPr>
          <p:blipFill rotWithShape="1">
            <a:blip r:embed="rId4">
              <a:alphaModFix/>
            </a:blip>
            <a:srcRect b="23529"/>
            <a:stretch/>
          </p:blipFill>
          <p:spPr>
            <a:xfrm rot="-2580000">
              <a:off x="2711889" y="4128039"/>
              <a:ext cx="2098339" cy="534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1" name="Google Shape;321;p13"/>
            <p:cNvSpPr/>
            <p:nvPr/>
          </p:nvSpPr>
          <p:spPr>
            <a:xfrm rot="-2635588">
              <a:off x="44885" y="5978562"/>
              <a:ext cx="3386661" cy="6539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6000" rIns="0" bIns="0" anchor="ctr" anchorCtr="0">
              <a:noAutofit/>
            </a:bodyPr>
            <a:lstStyle/>
            <a:p>
              <a:pPr marL="0" marR="0" lvl="0" indent="0" algn="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2400" b="1">
                  <a:solidFill>
                    <a:srgbClr val="0B66A0"/>
                  </a:solidFill>
                  <a:latin typeface="Calibri"/>
                  <a:ea typeface="Calibri"/>
                  <a:cs typeface="Calibri"/>
                  <a:sym typeface="Calibri"/>
                </a:rPr>
                <a:t>Process Control</a:t>
              </a:r>
              <a:endParaRPr sz="2400" b="1">
                <a:solidFill>
                  <a:srgbClr val="0B66A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2400" b="1">
                  <a:solidFill>
                    <a:srgbClr val="0B66A0"/>
                  </a:solidFill>
                  <a:latin typeface="Calibri"/>
                  <a:ea typeface="Calibri"/>
                  <a:cs typeface="Calibri"/>
                  <a:sym typeface="Calibri"/>
                </a:rPr>
                <a:t>Systems Meeting</a:t>
              </a:r>
              <a:endParaRPr sz="2400" b="1">
                <a:solidFill>
                  <a:srgbClr val="0B66A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3"/>
            <p:cNvSpPr/>
            <p:nvPr/>
          </p:nvSpPr>
          <p:spPr>
            <a:xfrm rot="-2611809">
              <a:off x="-510670" y="4719578"/>
              <a:ext cx="3676415" cy="8236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6000" rIns="0" bIns="0" anchor="t" anchorCtr="0">
              <a:noAutofit/>
            </a:bodyPr>
            <a:lstStyle/>
            <a:p>
              <a:pPr marL="0" marR="0" lvl="0" indent="0" algn="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1800" b="1">
                  <a:solidFill>
                    <a:srgbClr val="0B66A0"/>
                  </a:solidFill>
                  <a:latin typeface="Calibri"/>
                  <a:ea typeface="Calibri"/>
                  <a:cs typeface="Calibri"/>
                  <a:sym typeface="Calibri"/>
                </a:rPr>
                <a:t>Miskolc-Lillafüred</a:t>
              </a:r>
              <a:endParaRPr/>
            </a:p>
            <a:p>
              <a:pPr marL="0" marR="0" lvl="0" indent="0" algn="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1800" b="1">
                  <a:solidFill>
                    <a:srgbClr val="F9A94A"/>
                  </a:solidFill>
                  <a:latin typeface="Calibri"/>
                  <a:ea typeface="Calibri"/>
                  <a:cs typeface="Calibri"/>
                  <a:sym typeface="Calibri"/>
                </a:rPr>
                <a:t>Hotel Palota**** </a:t>
              </a:r>
              <a:r>
                <a:rPr lang="hu-HU" sz="1800" b="1">
                  <a:solidFill>
                    <a:srgbClr val="0B66A0"/>
                  </a:solidFill>
                  <a:latin typeface="Calibri"/>
                  <a:ea typeface="Calibri"/>
                  <a:cs typeface="Calibri"/>
                  <a:sym typeface="Calibri"/>
                </a:rPr>
                <a:t>2-4. October 2023</a:t>
              </a:r>
              <a:endParaRPr sz="1800" b="1">
                <a:solidFill>
                  <a:srgbClr val="0B66A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3" name="Google Shape;323;p13"/>
          <p:cNvSpPr/>
          <p:nvPr/>
        </p:nvSpPr>
        <p:spPr>
          <a:xfrm>
            <a:off x="53072" y="2153723"/>
            <a:ext cx="5053136" cy="1330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 graduated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as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electrical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engineer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hu-HU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Óbuda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University in 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2002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Since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then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 have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worked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in industry 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various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positions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application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developer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, production support engineer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field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application engineer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Phoenix Contact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’s P</a:t>
            </a:r>
            <a:r>
              <a:rPr lang="en-US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roduct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ger </a:t>
            </a:r>
            <a:r>
              <a:rPr lang="hu-HU" sz="1400" i="1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I’m</a:t>
            </a:r>
            <a:r>
              <a:rPr lang="hu-HU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i="1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responsible for the company's automation portfolio and automation solutions.</a:t>
            </a:r>
            <a:endParaRPr lang="hu-HU" sz="1400" i="1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Kép 5" descr="A képen ruházat, Emberi arc, személy, Hivatalos öltözet látható&#10;&#10;Automatikusan generált leírás">
            <a:extLst>
              <a:ext uri="{FF2B5EF4-FFF2-40B4-BE49-F238E27FC236}">
                <a16:creationId xmlns:a16="http://schemas.microsoft.com/office/drawing/2014/main" id="{820F52E2-ED8C-CACD-64C4-ED00E6B924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513" y="180694"/>
            <a:ext cx="1318481" cy="15587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6868843b-f012-4c95-a18e-bab826cca9ac}" enabled="0" method="" siteId="{6868843b-f012-4c95-a18e-bab826cca9a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239</Words>
  <Application>Microsoft Office PowerPoint</Application>
  <PresentationFormat>Szélesvásznú</PresentationFormat>
  <Paragraphs>15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Vörös Csaba</dc:creator>
  <cp:lastModifiedBy>Tamás Nyerges</cp:lastModifiedBy>
  <cp:revision>9</cp:revision>
  <dcterms:created xsi:type="dcterms:W3CDTF">2023-02-26T18:11:05Z</dcterms:created>
  <dcterms:modified xsi:type="dcterms:W3CDTF">2023-09-04T10:55:55Z</dcterms:modified>
</cp:coreProperties>
</file>