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68" r:id="rId2"/>
    <p:sldId id="269" r:id="rId3"/>
    <p:sldId id="270"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oe8Vr817zaOYNN4QSehRqQ7/H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3"/>
    <p:restoredTop sz="94714"/>
  </p:normalViewPr>
  <p:slideViewPr>
    <p:cSldViewPr snapToGrid="0">
      <p:cViewPr>
        <p:scale>
          <a:sx n="138" d="100"/>
          <a:sy n="138" d="100"/>
        </p:scale>
        <p:origin x="56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21" Type="http://schemas.openxmlformats.org/officeDocument/2006/relationships/presProps" Target="presProps.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24" Type="http://schemas.openxmlformats.org/officeDocument/2006/relationships/tableStyles" Target="tableStyles.xml"/><Relationship Id="rId5" Type="http://schemas.openxmlformats.org/officeDocument/2006/relationships/notesMaster" Target="notesMasters/notesMaster1.xml"/><Relationship Id="rId23" Type="http://schemas.openxmlformats.org/officeDocument/2006/relationships/theme" Target="theme/theme1.xml"/><Relationship Id="rId4" Type="http://schemas.openxmlformats.org/officeDocument/2006/relationships/slide" Target="slides/slide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6" name="Google Shape;32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2" name="Google Shape;34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ímdia" type="title">
  <p:cSld name="TITLE">
    <p:spTree>
      <p:nvGrpSpPr>
        <p:cNvPr id="1" name="Shape 11"/>
        <p:cNvGrpSpPr/>
        <p:nvPr/>
      </p:nvGrpSpPr>
      <p:grpSpPr>
        <a:xfrm>
          <a:off x="0" y="0"/>
          <a:ext cx="0" cy="0"/>
          <a:chOff x="0" y="0"/>
          <a:chExt cx="0" cy="0"/>
        </a:xfrm>
      </p:grpSpPr>
      <p:sp>
        <p:nvSpPr>
          <p:cNvPr id="12" name="Google Shape;12;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ím és függőleges szöveg" type="vertTx">
  <p:cSld name="VERTICAL_TEXT">
    <p:spTree>
      <p:nvGrpSpPr>
        <p:cNvPr id="1" name="Shape 68"/>
        <p:cNvGrpSpPr/>
        <p:nvPr/>
      </p:nvGrpSpPr>
      <p:grpSpPr>
        <a:xfrm>
          <a:off x="0" y="0"/>
          <a:ext cx="0" cy="0"/>
          <a:chOff x="0" y="0"/>
          <a:chExt cx="0" cy="0"/>
        </a:xfrm>
      </p:grpSpPr>
      <p:sp>
        <p:nvSpPr>
          <p:cNvPr id="69" name="Google Shape;6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üggőleges cím és szöveg" type="vertTitleAndTx">
  <p:cSld name="VERTICAL_TITLE_AND_VERTICAL_TEXT">
    <p:spTree>
      <p:nvGrpSpPr>
        <p:cNvPr id="1" name="Shape 74"/>
        <p:cNvGrpSpPr/>
        <p:nvPr/>
      </p:nvGrpSpPr>
      <p:grpSpPr>
        <a:xfrm>
          <a:off x="0" y="0"/>
          <a:ext cx="0" cy="0"/>
          <a:chOff x="0" y="0"/>
          <a:chExt cx="0" cy="0"/>
        </a:xfrm>
      </p:grpSpPr>
      <p:sp>
        <p:nvSpPr>
          <p:cNvPr id="75" name="Google Shape;75;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 és tartalom" type="obj">
  <p:cSld name="OBJECT">
    <p:spTree>
      <p:nvGrpSpPr>
        <p:cNvPr id="1" name="Shape 17"/>
        <p:cNvGrpSpPr/>
        <p:nvPr/>
      </p:nvGrpSpPr>
      <p:grpSpPr>
        <a:xfrm>
          <a:off x="0" y="0"/>
          <a:ext cx="0" cy="0"/>
          <a:chOff x="0" y="0"/>
          <a:chExt cx="0" cy="0"/>
        </a:xfrm>
      </p:grpSpPr>
      <p:sp>
        <p:nvSpPr>
          <p:cNvPr id="18" name="Google Shape;1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zakaszfejléc" type="secHead">
  <p:cSld name="SECTION_HEADER">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tartalomrész" type="twoObj">
  <p:cSld name="TWO_OBJECTS">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Összehasonlítás" type="twoTxTwoObj">
  <p:cSld name="TWO_OBJECTS_WITH_TEXT">
    <p:spTree>
      <p:nvGrpSpPr>
        <p:cNvPr id="1" name="Shape 36"/>
        <p:cNvGrpSpPr/>
        <p:nvPr/>
      </p:nvGrpSpPr>
      <p:grpSpPr>
        <a:xfrm>
          <a:off x="0" y="0"/>
          <a:ext cx="0" cy="0"/>
          <a:chOff x="0" y="0"/>
          <a:chExt cx="0" cy="0"/>
        </a:xfrm>
      </p:grpSpPr>
      <p:sp>
        <p:nvSpPr>
          <p:cNvPr id="37" name="Google Shape;37;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sak cím" type="titleOnly">
  <p:cSld name="TITLE_ONLY">
    <p:spTree>
      <p:nvGrpSpPr>
        <p:cNvPr id="1" name="Shape 45"/>
        <p:cNvGrpSpPr/>
        <p:nvPr/>
      </p:nvGrpSpPr>
      <p:grpSpPr>
        <a:xfrm>
          <a:off x="0" y="0"/>
          <a:ext cx="0" cy="0"/>
          <a:chOff x="0" y="0"/>
          <a:chExt cx="0" cy="0"/>
        </a:xfrm>
      </p:grpSpPr>
      <p:sp>
        <p:nvSpPr>
          <p:cNvPr id="46" name="Google Shape;4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Üres" type="blank">
  <p:cSld name="BLANK">
    <p:spTree>
      <p:nvGrpSpPr>
        <p:cNvPr id="1" name="Shape 50"/>
        <p:cNvGrpSpPr/>
        <p:nvPr/>
      </p:nvGrpSpPr>
      <p:grpSpPr>
        <a:xfrm>
          <a:off x="0" y="0"/>
          <a:ext cx="0" cy="0"/>
          <a:chOff x="0" y="0"/>
          <a:chExt cx="0" cy="0"/>
        </a:xfrm>
      </p:grpSpPr>
      <p:sp>
        <p:nvSpPr>
          <p:cNvPr id="51" name="Google Shape;5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rtalomrész képaláírással" type="objTx">
  <p:cSld name="OBJECT_WITH_CAPTION_TEXT">
    <p:spTree>
      <p:nvGrpSpPr>
        <p:cNvPr id="1" name="Shape 54"/>
        <p:cNvGrpSpPr/>
        <p:nvPr/>
      </p:nvGrpSpPr>
      <p:grpSpPr>
        <a:xfrm>
          <a:off x="0" y="0"/>
          <a:ext cx="0" cy="0"/>
          <a:chOff x="0" y="0"/>
          <a:chExt cx="0" cy="0"/>
        </a:xfrm>
      </p:grpSpPr>
      <p:sp>
        <p:nvSpPr>
          <p:cNvPr id="55" name="Google Shape;5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Kép képaláírással" type="picTx">
  <p:cSld name="PICTURE_WITH_CAPTION_TEXT">
    <p:spTree>
      <p:nvGrpSpPr>
        <p:cNvPr id="1" name="Shape 61"/>
        <p:cNvGrpSpPr/>
        <p:nvPr/>
      </p:nvGrpSpPr>
      <p:grpSpPr>
        <a:xfrm>
          <a:off x="0" y="0"/>
          <a:ext cx="0" cy="0"/>
          <a:chOff x="0" y="0"/>
          <a:chExt cx="0" cy="0"/>
        </a:xfrm>
      </p:grpSpPr>
      <p:sp>
        <p:nvSpPr>
          <p:cNvPr id="62" name="Google Shape;62;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5"/>
          <p:cNvSpPr>
            <a:spLocks noGrp="1"/>
          </p:cNvSpPr>
          <p:nvPr>
            <p:ph type="pic" idx="2"/>
          </p:nvPr>
        </p:nvSpPr>
        <p:spPr>
          <a:xfrm>
            <a:off x="5183188" y="987425"/>
            <a:ext cx="6172200" cy="4873625"/>
          </a:xfrm>
          <a:prstGeom prst="rect">
            <a:avLst/>
          </a:prstGeom>
          <a:noFill/>
          <a:ln>
            <a:noFill/>
          </a:ln>
        </p:spPr>
      </p:sp>
      <p:sp>
        <p:nvSpPr>
          <p:cNvPr id="64" name="Google Shape;64;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6"/>
        <p:cNvGrpSpPr/>
        <p:nvPr/>
      </p:nvGrpSpPr>
      <p:grpSpPr>
        <a:xfrm>
          <a:off x="0" y="0"/>
          <a:ext cx="0" cy="0"/>
          <a:chOff x="0" y="0"/>
          <a:chExt cx="0" cy="0"/>
        </a:xfrm>
      </p:grpSpPr>
      <p:sp>
        <p:nvSpPr>
          <p:cNvPr id="307" name="Google Shape;307;p13"/>
          <p:cNvSpPr/>
          <p:nvPr/>
        </p:nvSpPr>
        <p:spPr>
          <a:xfrm>
            <a:off x="1613501" y="211045"/>
            <a:ext cx="4974181"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2000" b="1" dirty="0">
                <a:solidFill>
                  <a:schemeClr val="lt1"/>
                </a:solidFill>
                <a:latin typeface="Calibri"/>
                <a:ea typeface="Calibri"/>
                <a:cs typeface="Calibri"/>
                <a:sym typeface="Calibri"/>
              </a:rPr>
              <a:t>KOVÁCS Gergely</a:t>
            </a:r>
            <a:endParaRPr sz="2000" b="1" dirty="0">
              <a:solidFill>
                <a:schemeClr val="lt1"/>
              </a:solidFill>
              <a:latin typeface="Calibri"/>
              <a:ea typeface="Calibri"/>
              <a:cs typeface="Calibri"/>
              <a:sym typeface="Calibri"/>
            </a:endParaRPr>
          </a:p>
        </p:txBody>
      </p:sp>
      <p:sp>
        <p:nvSpPr>
          <p:cNvPr id="308" name="Google Shape;308;p13"/>
          <p:cNvSpPr/>
          <p:nvPr/>
        </p:nvSpPr>
        <p:spPr>
          <a:xfrm>
            <a:off x="1613501" y="828868"/>
            <a:ext cx="378105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800" dirty="0">
                <a:solidFill>
                  <a:srgbClr val="7F7F7F"/>
                </a:solidFill>
                <a:latin typeface="Calibri"/>
                <a:ea typeface="Calibri"/>
                <a:cs typeface="Calibri"/>
                <a:sym typeface="Calibri"/>
              </a:rPr>
              <a:t>EPDS Szoftverfejlesztő Kft.</a:t>
            </a:r>
            <a:endParaRPr sz="1800" dirty="0">
              <a:solidFill>
                <a:srgbClr val="7F7F7F"/>
              </a:solidFill>
              <a:latin typeface="Calibri"/>
              <a:ea typeface="Calibri"/>
              <a:cs typeface="Calibri"/>
              <a:sym typeface="Calibri"/>
            </a:endParaRPr>
          </a:p>
        </p:txBody>
      </p:sp>
      <p:sp>
        <p:nvSpPr>
          <p:cNvPr id="309" name="Google Shape;309;p13"/>
          <p:cNvSpPr/>
          <p:nvPr/>
        </p:nvSpPr>
        <p:spPr>
          <a:xfrm>
            <a:off x="1613500" y="620939"/>
            <a:ext cx="2660793"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200" i="1" dirty="0" err="1">
                <a:solidFill>
                  <a:srgbClr val="7F7F7F"/>
                </a:solidFill>
                <a:latin typeface="Calibri"/>
                <a:ea typeface="Calibri"/>
                <a:cs typeface="Calibri"/>
                <a:sym typeface="Calibri"/>
              </a:rPr>
              <a:t>Operations</a:t>
            </a:r>
            <a:r>
              <a:rPr lang="hu-HU" sz="1200" i="1" dirty="0">
                <a:solidFill>
                  <a:srgbClr val="7F7F7F"/>
                </a:solidFill>
                <a:latin typeface="Calibri"/>
                <a:ea typeface="Calibri"/>
                <a:cs typeface="Calibri"/>
                <a:sym typeface="Calibri"/>
              </a:rPr>
              <a:t> </a:t>
            </a:r>
            <a:r>
              <a:rPr lang="hu-HU" sz="1200" i="1" dirty="0" err="1">
                <a:solidFill>
                  <a:srgbClr val="7F7F7F"/>
                </a:solidFill>
                <a:latin typeface="Calibri"/>
                <a:ea typeface="Calibri"/>
                <a:cs typeface="Calibri"/>
                <a:sym typeface="Calibri"/>
              </a:rPr>
              <a:t>manager</a:t>
            </a:r>
            <a:endParaRPr sz="1200" i="1" dirty="0">
              <a:solidFill>
                <a:srgbClr val="7F7F7F"/>
              </a:solidFill>
              <a:latin typeface="Calibri"/>
              <a:ea typeface="Calibri"/>
              <a:cs typeface="Calibri"/>
              <a:sym typeface="Calibri"/>
            </a:endParaRPr>
          </a:p>
        </p:txBody>
      </p:sp>
      <p:sp>
        <p:nvSpPr>
          <p:cNvPr id="310" name="Google Shape;310;p13"/>
          <p:cNvSpPr/>
          <p:nvPr/>
        </p:nvSpPr>
        <p:spPr>
          <a:xfrm>
            <a:off x="1613499" y="1195866"/>
            <a:ext cx="2660794"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000" i="1" dirty="0" err="1">
                <a:solidFill>
                  <a:srgbClr val="7F7F7F"/>
                </a:solidFill>
                <a:latin typeface="Calibri"/>
                <a:ea typeface="Calibri"/>
                <a:cs typeface="Calibri"/>
                <a:sym typeface="Calibri"/>
              </a:rPr>
              <a:t>kovacs@epds.hu</a:t>
            </a:r>
            <a:endParaRPr sz="1000" i="1" dirty="0">
              <a:solidFill>
                <a:srgbClr val="7F7F7F"/>
              </a:solidFill>
              <a:latin typeface="Calibri"/>
              <a:ea typeface="Calibri"/>
              <a:cs typeface="Calibri"/>
              <a:sym typeface="Calibri"/>
            </a:endParaRPr>
          </a:p>
        </p:txBody>
      </p:sp>
      <p:sp>
        <p:nvSpPr>
          <p:cNvPr id="311" name="Google Shape;311;p13"/>
          <p:cNvSpPr/>
          <p:nvPr/>
        </p:nvSpPr>
        <p:spPr>
          <a:xfrm rot="10800000" flipH="1">
            <a:off x="0" y="1579028"/>
            <a:ext cx="5112000" cy="45719"/>
          </a:xfrm>
          <a:prstGeom prst="rect">
            <a:avLst/>
          </a:prstGeom>
          <a:gradFill>
            <a:gsLst>
              <a:gs pos="0">
                <a:srgbClr val="FFFFFF">
                  <a:alpha val="0"/>
                </a:srgbClr>
              </a:gs>
              <a:gs pos="50000">
                <a:srgbClr val="F7C07E"/>
              </a:gs>
              <a:gs pos="100000">
                <a:srgbClr val="F9A94A"/>
              </a:gs>
            </a:gsLst>
            <a:lin ang="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313" name="Google Shape;313;p13"/>
          <p:cNvSpPr/>
          <p:nvPr/>
        </p:nvSpPr>
        <p:spPr>
          <a:xfrm>
            <a:off x="5172382" y="134068"/>
            <a:ext cx="6943128"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2400" b="1" i="1" dirty="0" err="1">
                <a:solidFill>
                  <a:schemeClr val="lt1"/>
                </a:solidFill>
                <a:latin typeface="Calibri"/>
                <a:cs typeface="Calibri"/>
              </a:rPr>
              <a:t>Smart</a:t>
            </a:r>
            <a:r>
              <a:rPr lang="hu-HU" sz="2400" b="1" i="1" dirty="0">
                <a:solidFill>
                  <a:schemeClr val="lt1"/>
                </a:solidFill>
                <a:latin typeface="Calibri"/>
                <a:cs typeface="Calibri"/>
              </a:rPr>
              <a:t> </a:t>
            </a:r>
            <a:r>
              <a:rPr lang="hu-HU" sz="2400" b="1" i="1" dirty="0" err="1">
                <a:solidFill>
                  <a:schemeClr val="lt1"/>
                </a:solidFill>
                <a:latin typeface="Calibri"/>
                <a:cs typeface="Calibri"/>
              </a:rPr>
              <a:t>compliance</a:t>
            </a:r>
            <a:r>
              <a:rPr lang="hu-HU" sz="2400" b="1" i="1" dirty="0">
                <a:solidFill>
                  <a:schemeClr val="lt1"/>
                </a:solidFill>
                <a:latin typeface="Calibri"/>
                <a:cs typeface="Calibri"/>
              </a:rPr>
              <a:t>: </a:t>
            </a:r>
            <a:r>
              <a:rPr lang="hu-HU" sz="2400" b="1" i="1" dirty="0" err="1">
                <a:solidFill>
                  <a:schemeClr val="lt1"/>
                </a:solidFill>
                <a:latin typeface="Calibri"/>
                <a:cs typeface="Calibri"/>
              </a:rPr>
              <a:t>Lifetime</a:t>
            </a:r>
            <a:r>
              <a:rPr lang="hu-HU" sz="2400" b="1" i="1" dirty="0">
                <a:solidFill>
                  <a:schemeClr val="lt1"/>
                </a:solidFill>
                <a:latin typeface="Calibri"/>
                <a:cs typeface="Calibri"/>
              </a:rPr>
              <a:t> </a:t>
            </a:r>
            <a:r>
              <a:rPr lang="hu-HU" sz="2400" b="1" i="1" dirty="0" err="1">
                <a:solidFill>
                  <a:schemeClr val="lt1"/>
                </a:solidFill>
                <a:latin typeface="Calibri"/>
                <a:cs typeface="Calibri"/>
              </a:rPr>
              <a:t>tracking</a:t>
            </a:r>
            <a:r>
              <a:rPr lang="hu-HU" sz="2400" b="1" i="1" dirty="0">
                <a:solidFill>
                  <a:schemeClr val="lt1"/>
                </a:solidFill>
                <a:latin typeface="Calibri"/>
                <a:cs typeface="Calibri"/>
              </a:rPr>
              <a:t> of </a:t>
            </a:r>
            <a:r>
              <a:rPr lang="hu-HU" sz="2400" b="1" i="1" dirty="0" err="1">
                <a:solidFill>
                  <a:schemeClr val="lt1"/>
                </a:solidFill>
                <a:latin typeface="Calibri"/>
                <a:cs typeface="Calibri"/>
              </a:rPr>
              <a:t>equipment</a:t>
            </a:r>
            <a:r>
              <a:rPr lang="hu-HU" sz="2400" b="1" i="1" dirty="0">
                <a:solidFill>
                  <a:schemeClr val="lt1"/>
                </a:solidFill>
                <a:latin typeface="Calibri"/>
                <a:cs typeface="Calibri"/>
              </a:rPr>
              <a:t> </a:t>
            </a:r>
            <a:r>
              <a:rPr lang="hu-HU" sz="2400" b="1" i="1" dirty="0" err="1">
                <a:solidFill>
                  <a:schemeClr val="lt1"/>
                </a:solidFill>
                <a:latin typeface="Calibri"/>
                <a:cs typeface="Calibri"/>
              </a:rPr>
              <a:t>with</a:t>
            </a:r>
            <a:r>
              <a:rPr lang="hu-HU" sz="2400" b="1" i="1" dirty="0">
                <a:solidFill>
                  <a:schemeClr val="lt1"/>
                </a:solidFill>
                <a:latin typeface="Calibri"/>
                <a:cs typeface="Calibri"/>
              </a:rPr>
              <a:t> </a:t>
            </a:r>
            <a:r>
              <a:rPr lang="hu-HU" sz="2400" b="1" i="1" dirty="0" err="1">
                <a:solidFill>
                  <a:schemeClr val="lt1"/>
                </a:solidFill>
                <a:latin typeface="Calibri"/>
                <a:cs typeface="Calibri"/>
              </a:rPr>
              <a:t>smart</a:t>
            </a:r>
            <a:r>
              <a:rPr lang="hu-HU" sz="2400" b="1" i="1" dirty="0">
                <a:solidFill>
                  <a:schemeClr val="lt1"/>
                </a:solidFill>
                <a:latin typeface="Calibri"/>
                <a:cs typeface="Calibri"/>
              </a:rPr>
              <a:t> </a:t>
            </a:r>
            <a:r>
              <a:rPr lang="hu-HU" sz="2400" b="1" i="1" dirty="0" err="1">
                <a:solidFill>
                  <a:schemeClr val="lt1"/>
                </a:solidFill>
                <a:latin typeface="Calibri"/>
                <a:cs typeface="Calibri"/>
              </a:rPr>
              <a:t>solutions</a:t>
            </a:r>
            <a:r>
              <a:rPr lang="hu-HU" sz="2400" b="1" i="1" dirty="0">
                <a:solidFill>
                  <a:schemeClr val="lt1"/>
                </a:solidFill>
                <a:latin typeface="Calibri"/>
                <a:cs typeface="Calibri"/>
              </a:rPr>
              <a:t>, </a:t>
            </a:r>
            <a:r>
              <a:rPr lang="hu-HU" sz="2400" b="1" i="1" dirty="0" err="1">
                <a:solidFill>
                  <a:schemeClr val="lt1"/>
                </a:solidFill>
                <a:latin typeface="Calibri"/>
                <a:cs typeface="Calibri"/>
              </a:rPr>
              <a:t>effectively</a:t>
            </a:r>
            <a:endParaRPr lang="hu-HU" sz="2400" b="1" i="1" dirty="0">
              <a:solidFill>
                <a:schemeClr val="lt1"/>
              </a:solidFill>
              <a:latin typeface="Calibri"/>
              <a:cs typeface="Calibri"/>
              <a:sym typeface="Calibri"/>
            </a:endParaRPr>
          </a:p>
        </p:txBody>
      </p:sp>
      <p:sp>
        <p:nvSpPr>
          <p:cNvPr id="314" name="Google Shape;314;p13"/>
          <p:cNvSpPr/>
          <p:nvPr/>
        </p:nvSpPr>
        <p:spPr>
          <a:xfrm>
            <a:off x="5154371" y="977941"/>
            <a:ext cx="6961139" cy="4629229"/>
          </a:xfrm>
          <a:prstGeom prst="rect">
            <a:avLst/>
          </a:prstGeom>
          <a:noFill/>
          <a:ln>
            <a:noFill/>
          </a:ln>
        </p:spPr>
        <p:txBody>
          <a:bodyPr spcFirstLastPara="1" wrap="square" lIns="91425" tIns="45700" rIns="91425" bIns="45700" anchor="t" anchorCtr="0">
            <a:noAutofit/>
          </a:bodyPr>
          <a:lstStyle/>
          <a:p>
            <a:pPr algn="just"/>
            <a:r>
              <a:rPr lang="en-US" sz="1600" i="1" dirty="0">
                <a:solidFill>
                  <a:srgbClr val="7F7F7F"/>
                </a:solidFill>
                <a:latin typeface="Calibri"/>
                <a:ea typeface="Calibri"/>
                <a:cs typeface="Calibri"/>
                <a:sym typeface="Calibri"/>
              </a:rPr>
              <a:t>Identification of equipment is mandatory. All Directives, Schemes, related standards define the necessity of lifetime tracking. How can you do this if you have thousands of equipment? How do you follow up, if they are brought to the maintenance workshop? How do you ensure constant compliance and how do you ensure continuously up-to-date information about the status of all your equipment and hand over information to contractors, workers, audits or reports effectively?</a:t>
            </a:r>
          </a:p>
          <a:p>
            <a:pPr algn="just"/>
            <a:r>
              <a:rPr lang="en-US" sz="1600" i="1" dirty="0">
                <a:solidFill>
                  <a:srgbClr val="7F7F7F"/>
                </a:solidFill>
                <a:latin typeface="Calibri"/>
                <a:ea typeface="Calibri"/>
                <a:cs typeface="Calibri"/>
                <a:sym typeface="Calibri"/>
              </a:rPr>
              <a:t>For organizations dealing with thousands of equipment The need to track equipment throughout its entire lifecycle, is not only mandatory but also essential for operational efficiency and safety. EPDS system leads to a never seen efficiency and makes compliance a part of the daily routine. A comprehensive server-based solution ensures compliance on every level. RFID identification ensures easy asset identification while eliminating the risk of human errors and negative effects of chemicals and environmental influences. An easy to use and fully compliant RFID reader combined with mobile applications ensures immediate access of all relevant information and historical data of the equipment on site, thus make inspections and maintenance much faster. </a:t>
            </a:r>
          </a:p>
          <a:p>
            <a:pPr algn="just"/>
            <a:r>
              <a:rPr lang="en-US" sz="1600" i="1" dirty="0">
                <a:solidFill>
                  <a:srgbClr val="7F7F7F"/>
                </a:solidFill>
                <a:latin typeface="Calibri"/>
                <a:ea typeface="Calibri"/>
                <a:cs typeface="Calibri"/>
                <a:sym typeface="Calibri"/>
              </a:rPr>
              <a:t>One complete software and hardware solution, with enterprise level security, fully customizable, and handles contactors and auditors to make compliance easy.</a:t>
            </a:r>
            <a:endParaRPr lang="hu-HU" sz="1600" i="1" dirty="0">
              <a:solidFill>
                <a:srgbClr val="7F7F7F"/>
              </a:solidFill>
              <a:latin typeface="Calibri"/>
              <a:ea typeface="Calibri"/>
              <a:cs typeface="Calibri"/>
              <a:sym typeface="Calibri"/>
            </a:endParaRPr>
          </a:p>
        </p:txBody>
      </p:sp>
      <p:grpSp>
        <p:nvGrpSpPr>
          <p:cNvPr id="315" name="Google Shape;315;p13"/>
          <p:cNvGrpSpPr/>
          <p:nvPr/>
        </p:nvGrpSpPr>
        <p:grpSpPr>
          <a:xfrm>
            <a:off x="-288820" y="3484298"/>
            <a:ext cx="5352656" cy="4231441"/>
            <a:chOff x="-288820" y="3484298"/>
            <a:chExt cx="5352656" cy="4231441"/>
          </a:xfrm>
        </p:grpSpPr>
        <p:sp>
          <p:nvSpPr>
            <p:cNvPr id="316" name="Google Shape;316;p13"/>
            <p:cNvSpPr/>
            <p:nvPr/>
          </p:nvSpPr>
          <p:spPr>
            <a:xfrm>
              <a:off x="1" y="3546423"/>
              <a:ext cx="4243583" cy="3308290"/>
            </a:xfrm>
            <a:custGeom>
              <a:avLst/>
              <a:gdLst/>
              <a:ahLst/>
              <a:cxnLst/>
              <a:rect l="l" t="t" r="r" b="b"/>
              <a:pathLst>
                <a:path w="4243583" h="3308290" extrusionOk="0">
                  <a:moveTo>
                    <a:pt x="0" y="0"/>
                  </a:moveTo>
                  <a:lnTo>
                    <a:pt x="4243583" y="0"/>
                  </a:lnTo>
                  <a:lnTo>
                    <a:pt x="742731" y="3308290"/>
                  </a:lnTo>
                  <a:lnTo>
                    <a:pt x="0" y="3308290"/>
                  </a:lnTo>
                  <a:lnTo>
                    <a:pt x="0" y="0"/>
                  </a:lnTo>
                  <a:close/>
                </a:path>
              </a:pathLst>
            </a:custGeom>
            <a:gradFill>
              <a:gsLst>
                <a:gs pos="0">
                  <a:srgbClr val="F9A94A">
                    <a:alpha val="9803"/>
                  </a:srgbClr>
                </a:gs>
                <a:gs pos="70000">
                  <a:srgbClr val="F7C07E"/>
                </a:gs>
                <a:gs pos="100000">
                  <a:srgbClr val="F2F2F2"/>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7" name="Google Shape;317;p13"/>
            <p:cNvSpPr/>
            <p:nvPr/>
          </p:nvSpPr>
          <p:spPr>
            <a:xfrm>
              <a:off x="0" y="3546423"/>
              <a:ext cx="5063836" cy="3313380"/>
            </a:xfrm>
            <a:custGeom>
              <a:avLst/>
              <a:gdLst/>
              <a:ahLst/>
              <a:cxnLst/>
              <a:rect l="l" t="t" r="r" b="b"/>
              <a:pathLst>
                <a:path w="5063836" h="3313380" extrusionOk="0">
                  <a:moveTo>
                    <a:pt x="4243583" y="0"/>
                  </a:moveTo>
                  <a:lnTo>
                    <a:pt x="5063836" y="0"/>
                  </a:lnTo>
                  <a:lnTo>
                    <a:pt x="1557598" y="3313380"/>
                  </a:lnTo>
                  <a:lnTo>
                    <a:pt x="0" y="3313380"/>
                  </a:lnTo>
                  <a:lnTo>
                    <a:pt x="0" y="3308290"/>
                  </a:lnTo>
                  <a:lnTo>
                    <a:pt x="742731" y="3308290"/>
                  </a:lnTo>
                  <a:lnTo>
                    <a:pt x="4243583" y="0"/>
                  </a:lnTo>
                  <a:close/>
                </a:path>
              </a:pathLst>
            </a:custGeom>
            <a:gradFill>
              <a:gsLst>
                <a:gs pos="0">
                  <a:srgbClr val="FFFFFF">
                    <a:alpha val="26666"/>
                  </a:srgbClr>
                </a:gs>
                <a:gs pos="35000">
                  <a:schemeClr val="lt1"/>
                </a:gs>
                <a:gs pos="100000">
                  <a:srgbClr val="F2F2F2"/>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8" name="Google Shape;318;p13"/>
            <p:cNvSpPr/>
            <p:nvPr/>
          </p:nvSpPr>
          <p:spPr>
            <a:xfrm>
              <a:off x="-8848" y="3548703"/>
              <a:ext cx="2377847" cy="2247055"/>
            </a:xfrm>
            <a:custGeom>
              <a:avLst/>
              <a:gdLst/>
              <a:ahLst/>
              <a:cxnLst/>
              <a:rect l="l" t="t" r="r" b="b"/>
              <a:pathLst>
                <a:path w="2377847" h="2247055" extrusionOk="0">
                  <a:moveTo>
                    <a:pt x="0" y="0"/>
                  </a:moveTo>
                  <a:lnTo>
                    <a:pt x="2377847" y="0"/>
                  </a:lnTo>
                  <a:lnTo>
                    <a:pt x="0" y="2247055"/>
                  </a:lnTo>
                  <a:lnTo>
                    <a:pt x="0" y="0"/>
                  </a:lnTo>
                  <a:close/>
                </a:path>
              </a:pathLst>
            </a:custGeom>
            <a:gradFill>
              <a:gsLst>
                <a:gs pos="0">
                  <a:srgbClr val="F9A94A">
                    <a:alpha val="9803"/>
                  </a:srgbClr>
                </a:gs>
                <a:gs pos="70000">
                  <a:srgbClr val="F7C07E"/>
                </a:gs>
                <a:gs pos="100000">
                  <a:srgbClr val="F2F2F2"/>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9" name="Google Shape;319;p13"/>
            <p:cNvSpPr/>
            <p:nvPr/>
          </p:nvSpPr>
          <p:spPr>
            <a:xfrm>
              <a:off x="-13272" y="3548954"/>
              <a:ext cx="3103166" cy="2932479"/>
            </a:xfrm>
            <a:custGeom>
              <a:avLst/>
              <a:gdLst/>
              <a:ahLst/>
              <a:cxnLst/>
              <a:rect l="l" t="t" r="r" b="b"/>
              <a:pathLst>
                <a:path w="3103166" h="2932479" extrusionOk="0">
                  <a:moveTo>
                    <a:pt x="2282913" y="0"/>
                  </a:moveTo>
                  <a:lnTo>
                    <a:pt x="3103166" y="0"/>
                  </a:lnTo>
                  <a:lnTo>
                    <a:pt x="0" y="2932479"/>
                  </a:lnTo>
                  <a:lnTo>
                    <a:pt x="0" y="2157343"/>
                  </a:lnTo>
                  <a:lnTo>
                    <a:pt x="2282913" y="0"/>
                  </a:lnTo>
                  <a:close/>
                </a:path>
              </a:pathLst>
            </a:custGeom>
            <a:gradFill>
              <a:gsLst>
                <a:gs pos="0">
                  <a:srgbClr val="FFFFFF">
                    <a:alpha val="26666"/>
                  </a:srgbClr>
                </a:gs>
                <a:gs pos="35000">
                  <a:schemeClr val="lt1"/>
                </a:gs>
                <a:gs pos="100000">
                  <a:srgbClr val="F2F2F2"/>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0" name="Google Shape;320;p13"/>
            <p:cNvPicPr preferRelativeResize="0"/>
            <p:nvPr/>
          </p:nvPicPr>
          <p:blipFill rotWithShape="1">
            <a:blip r:embed="rId4">
              <a:alphaModFix/>
            </a:blip>
            <a:srcRect b="23529"/>
            <a:stretch/>
          </p:blipFill>
          <p:spPr>
            <a:xfrm rot="-2580000">
              <a:off x="2711889" y="4128039"/>
              <a:ext cx="2098339" cy="534463"/>
            </a:xfrm>
            <a:prstGeom prst="rect">
              <a:avLst/>
            </a:prstGeom>
            <a:noFill/>
            <a:ln>
              <a:noFill/>
            </a:ln>
          </p:spPr>
        </p:pic>
        <p:sp>
          <p:nvSpPr>
            <p:cNvPr id="321" name="Google Shape;321;p13"/>
            <p:cNvSpPr/>
            <p:nvPr/>
          </p:nvSpPr>
          <p:spPr>
            <a:xfrm rot="-2635588">
              <a:off x="44885" y="5978562"/>
              <a:ext cx="3386661" cy="653930"/>
            </a:xfrm>
            <a:prstGeom prst="rect">
              <a:avLst/>
            </a:prstGeom>
            <a:noFill/>
            <a:ln>
              <a:noFill/>
            </a:ln>
          </p:spPr>
          <p:txBody>
            <a:bodyPr spcFirstLastPara="1" wrap="square" lIns="0" tIns="36000" rIns="0" bIns="0" anchor="ctr" anchorCtr="0">
              <a:noAutofit/>
            </a:bodyPr>
            <a:lstStyle/>
            <a:p>
              <a:pPr marL="0" marR="0" lvl="0" indent="0" algn="r" rtl="0">
                <a:lnSpc>
                  <a:spcPct val="70000"/>
                </a:lnSpc>
                <a:spcBef>
                  <a:spcPts val="0"/>
                </a:spcBef>
                <a:spcAft>
                  <a:spcPts val="0"/>
                </a:spcAft>
                <a:buNone/>
              </a:pPr>
              <a:r>
                <a:rPr lang="hu-HU" sz="2400" b="1">
                  <a:solidFill>
                    <a:srgbClr val="0B66A0"/>
                  </a:solidFill>
                  <a:latin typeface="Calibri"/>
                  <a:ea typeface="Calibri"/>
                  <a:cs typeface="Calibri"/>
                  <a:sym typeface="Calibri"/>
                </a:rPr>
                <a:t>Process Control</a:t>
              </a:r>
              <a:endParaRPr sz="2400" b="1">
                <a:solidFill>
                  <a:srgbClr val="0B66A0"/>
                </a:solidFill>
                <a:latin typeface="Calibri"/>
                <a:ea typeface="Calibri"/>
                <a:cs typeface="Calibri"/>
                <a:sym typeface="Calibri"/>
              </a:endParaRPr>
            </a:p>
            <a:p>
              <a:pPr marL="0" marR="0" lvl="0" indent="0" algn="r" rtl="0">
                <a:lnSpc>
                  <a:spcPct val="70000"/>
                </a:lnSpc>
                <a:spcBef>
                  <a:spcPts val="0"/>
                </a:spcBef>
                <a:spcAft>
                  <a:spcPts val="0"/>
                </a:spcAft>
                <a:buNone/>
              </a:pPr>
              <a:r>
                <a:rPr lang="hu-HU" sz="2400" b="1">
                  <a:solidFill>
                    <a:srgbClr val="0B66A0"/>
                  </a:solidFill>
                  <a:latin typeface="Calibri"/>
                  <a:ea typeface="Calibri"/>
                  <a:cs typeface="Calibri"/>
                  <a:sym typeface="Calibri"/>
                </a:rPr>
                <a:t>Systems Meeting</a:t>
              </a:r>
              <a:endParaRPr sz="2400" b="1">
                <a:solidFill>
                  <a:srgbClr val="0B66A0"/>
                </a:solidFill>
                <a:latin typeface="Calibri"/>
                <a:ea typeface="Calibri"/>
                <a:cs typeface="Calibri"/>
                <a:sym typeface="Calibri"/>
              </a:endParaRPr>
            </a:p>
          </p:txBody>
        </p:sp>
        <p:sp>
          <p:nvSpPr>
            <p:cNvPr id="322" name="Google Shape;322;p13"/>
            <p:cNvSpPr/>
            <p:nvPr/>
          </p:nvSpPr>
          <p:spPr>
            <a:xfrm rot="-2611809">
              <a:off x="-510670" y="4719578"/>
              <a:ext cx="3676415" cy="823640"/>
            </a:xfrm>
            <a:prstGeom prst="rect">
              <a:avLst/>
            </a:prstGeom>
            <a:noFill/>
            <a:ln>
              <a:noFill/>
            </a:ln>
          </p:spPr>
          <p:txBody>
            <a:bodyPr spcFirstLastPara="1" wrap="square" lIns="0" tIns="36000" rIns="0" bIns="0" anchor="t" anchorCtr="0">
              <a:noAutofit/>
            </a:bodyPr>
            <a:lstStyle/>
            <a:p>
              <a:pPr marL="0" marR="0" lvl="0" indent="0" algn="r" rtl="0">
                <a:lnSpc>
                  <a:spcPct val="70000"/>
                </a:lnSpc>
                <a:spcBef>
                  <a:spcPts val="0"/>
                </a:spcBef>
                <a:spcAft>
                  <a:spcPts val="0"/>
                </a:spcAft>
                <a:buNone/>
              </a:pPr>
              <a:r>
                <a:rPr lang="hu-HU" sz="1800" b="1">
                  <a:solidFill>
                    <a:srgbClr val="0B66A0"/>
                  </a:solidFill>
                  <a:latin typeface="Calibri"/>
                  <a:ea typeface="Calibri"/>
                  <a:cs typeface="Calibri"/>
                  <a:sym typeface="Calibri"/>
                </a:rPr>
                <a:t>Miskolc-Lillafüred</a:t>
              </a:r>
              <a:endParaRPr/>
            </a:p>
            <a:p>
              <a:pPr marL="0" marR="0" lvl="0" indent="0" algn="r" rtl="0">
                <a:lnSpc>
                  <a:spcPct val="70000"/>
                </a:lnSpc>
                <a:spcBef>
                  <a:spcPts val="0"/>
                </a:spcBef>
                <a:spcAft>
                  <a:spcPts val="0"/>
                </a:spcAft>
                <a:buNone/>
              </a:pPr>
              <a:r>
                <a:rPr lang="hu-HU" sz="1800" b="1">
                  <a:solidFill>
                    <a:srgbClr val="F9A94A"/>
                  </a:solidFill>
                  <a:latin typeface="Calibri"/>
                  <a:ea typeface="Calibri"/>
                  <a:cs typeface="Calibri"/>
                  <a:sym typeface="Calibri"/>
                </a:rPr>
                <a:t>Hotel Palota**** </a:t>
              </a:r>
              <a:r>
                <a:rPr lang="hu-HU" sz="1800" b="1">
                  <a:solidFill>
                    <a:srgbClr val="0B66A0"/>
                  </a:solidFill>
                  <a:latin typeface="Calibri"/>
                  <a:ea typeface="Calibri"/>
                  <a:cs typeface="Calibri"/>
                  <a:sym typeface="Calibri"/>
                </a:rPr>
                <a:t>2-4. October 2023</a:t>
              </a:r>
              <a:endParaRPr sz="1800" b="1">
                <a:solidFill>
                  <a:srgbClr val="0B66A0"/>
                </a:solidFill>
                <a:latin typeface="Calibri"/>
                <a:ea typeface="Calibri"/>
                <a:cs typeface="Calibri"/>
                <a:sym typeface="Calibri"/>
              </a:endParaRPr>
            </a:p>
          </p:txBody>
        </p:sp>
      </p:grpSp>
      <p:sp>
        <p:nvSpPr>
          <p:cNvPr id="323" name="Google Shape;323;p13"/>
          <p:cNvSpPr/>
          <p:nvPr/>
        </p:nvSpPr>
        <p:spPr>
          <a:xfrm>
            <a:off x="53072" y="1711546"/>
            <a:ext cx="5053136" cy="177275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i="1" dirty="0">
                <a:solidFill>
                  <a:srgbClr val="7F7F7F"/>
                </a:solidFill>
                <a:latin typeface="Calibri"/>
                <a:ea typeface="Calibri"/>
                <a:cs typeface="Calibri"/>
                <a:sym typeface="Calibri"/>
              </a:rPr>
              <a:t>Gergely </a:t>
            </a:r>
            <a:r>
              <a:rPr lang="en-US" sz="1400" i="1" dirty="0" err="1">
                <a:solidFill>
                  <a:srgbClr val="7F7F7F"/>
                </a:solidFill>
                <a:latin typeface="Calibri"/>
                <a:ea typeface="Calibri"/>
                <a:cs typeface="Calibri"/>
                <a:sym typeface="Calibri"/>
              </a:rPr>
              <a:t>Kovács</a:t>
            </a:r>
            <a:r>
              <a:rPr lang="en-US" sz="1400" i="1" dirty="0">
                <a:solidFill>
                  <a:srgbClr val="7F7F7F"/>
                </a:solidFill>
                <a:latin typeface="Calibri"/>
                <a:ea typeface="Calibri"/>
                <a:cs typeface="Calibri"/>
                <a:sym typeface="Calibri"/>
              </a:rPr>
              <a:t> is the operations manager of EPDS </a:t>
            </a:r>
            <a:r>
              <a:rPr lang="en-US" sz="1400" i="1" dirty="0" err="1">
                <a:solidFill>
                  <a:srgbClr val="7F7F7F"/>
                </a:solidFill>
                <a:latin typeface="Calibri"/>
                <a:ea typeface="Calibri"/>
                <a:cs typeface="Calibri"/>
                <a:sym typeface="Calibri"/>
              </a:rPr>
              <a:t>Szoftverfejlesztő</a:t>
            </a:r>
            <a:r>
              <a:rPr lang="en-US" sz="1400" i="1" dirty="0">
                <a:solidFill>
                  <a:srgbClr val="7F7F7F"/>
                </a:solidFill>
                <a:latin typeface="Calibri"/>
                <a:ea typeface="Calibri"/>
                <a:cs typeface="Calibri"/>
                <a:sym typeface="Calibri"/>
              </a:rPr>
              <a:t> </a:t>
            </a:r>
            <a:r>
              <a:rPr lang="en-US" sz="1400" i="1" dirty="0" err="1">
                <a:solidFill>
                  <a:srgbClr val="7F7F7F"/>
                </a:solidFill>
                <a:latin typeface="Calibri"/>
                <a:ea typeface="Calibri"/>
                <a:cs typeface="Calibri"/>
                <a:sym typeface="Calibri"/>
              </a:rPr>
              <a:t>Kft</a:t>
            </a:r>
            <a:r>
              <a:rPr lang="en-US" sz="1400" i="1" dirty="0">
                <a:solidFill>
                  <a:srgbClr val="7F7F7F"/>
                </a:solidFill>
                <a:latin typeface="Calibri"/>
                <a:ea typeface="Calibri"/>
                <a:cs typeface="Calibri"/>
                <a:sym typeface="Calibri"/>
              </a:rPr>
              <a:t>. In the past 10 years he worked on national an international level creating tailormade solutions which enabled his partners to work boost their performance. His aim is to provide complete multi level solutions and be there at each phase of the project, to fully understand the operations and think together with all stakeholders to find the best possible solution for each situation. </a:t>
            </a:r>
          </a:p>
        </p:txBody>
      </p:sp>
      <p:pic>
        <p:nvPicPr>
          <p:cNvPr id="1026" name="Picture 2" descr="profile image">
            <a:extLst>
              <a:ext uri="{FF2B5EF4-FFF2-40B4-BE49-F238E27FC236}">
                <a16:creationId xmlns:a16="http://schemas.microsoft.com/office/drawing/2014/main" id="{0E588A68-37CE-E7EC-B716-11AEDFB651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799" y="266543"/>
            <a:ext cx="1124650" cy="1124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7"/>
        <p:cNvGrpSpPr/>
        <p:nvPr/>
      </p:nvGrpSpPr>
      <p:grpSpPr>
        <a:xfrm>
          <a:off x="0" y="0"/>
          <a:ext cx="0" cy="0"/>
          <a:chOff x="0" y="0"/>
          <a:chExt cx="0" cy="0"/>
        </a:xfrm>
      </p:grpSpPr>
      <p:pic>
        <p:nvPicPr>
          <p:cNvPr id="2" name="Picture 2" descr="profile image">
            <a:extLst>
              <a:ext uri="{FF2B5EF4-FFF2-40B4-BE49-F238E27FC236}">
                <a16:creationId xmlns:a16="http://schemas.microsoft.com/office/drawing/2014/main" id="{6F8D32B4-3B9C-B645-B33C-25F5F1555B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552" y="1421516"/>
            <a:ext cx="993680" cy="993680"/>
          </a:xfrm>
          <a:prstGeom prst="rect">
            <a:avLst/>
          </a:prstGeom>
          <a:noFill/>
          <a:extLst>
            <a:ext uri="{909E8E84-426E-40DD-AFC4-6F175D3DCCD1}">
              <a14:hiddenFill xmlns:a14="http://schemas.microsoft.com/office/drawing/2010/main">
                <a:solidFill>
                  <a:srgbClr val="FFFFFF"/>
                </a:solidFill>
              </a14:hiddenFill>
            </a:ext>
          </a:extLst>
        </p:spPr>
      </p:pic>
      <p:sp>
        <p:nvSpPr>
          <p:cNvPr id="328" name="Google Shape;328;p14"/>
          <p:cNvSpPr/>
          <p:nvPr/>
        </p:nvSpPr>
        <p:spPr>
          <a:xfrm>
            <a:off x="0" y="6567055"/>
            <a:ext cx="12192000" cy="290945"/>
          </a:xfrm>
          <a:prstGeom prst="rect">
            <a:avLst/>
          </a:prstGeom>
          <a:solidFill>
            <a:schemeClr val="lt1"/>
          </a:solidFill>
          <a:ln>
            <a:noFill/>
          </a:ln>
        </p:spPr>
        <p:txBody>
          <a:bodyPr spcFirstLastPara="1" wrap="square" lIns="0" tIns="36000" rIns="0" bIns="0" anchor="ctr" anchorCtr="0">
            <a:noAutofit/>
          </a:bodyPr>
          <a:lstStyle/>
          <a:p>
            <a:pPr marL="0" marR="0" lvl="0" indent="0" algn="l" rtl="0">
              <a:spcBef>
                <a:spcPts val="0"/>
              </a:spcBef>
              <a:spcAft>
                <a:spcPts val="0"/>
              </a:spcAft>
              <a:buNone/>
            </a:pPr>
            <a:endParaRPr sz="1800">
              <a:solidFill>
                <a:srgbClr val="0B66A0"/>
              </a:solidFill>
              <a:latin typeface="Calibri"/>
              <a:ea typeface="Calibri"/>
              <a:cs typeface="Calibri"/>
              <a:sym typeface="Calibri"/>
            </a:endParaRPr>
          </a:p>
        </p:txBody>
      </p:sp>
      <p:pic>
        <p:nvPicPr>
          <p:cNvPr id="329" name="Google Shape;329;p14"/>
          <p:cNvPicPr preferRelativeResize="0"/>
          <p:nvPr/>
        </p:nvPicPr>
        <p:blipFill rotWithShape="1">
          <a:blip r:embed="rId5">
            <a:alphaModFix/>
          </a:blip>
          <a:srcRect b="23529"/>
          <a:stretch/>
        </p:blipFill>
        <p:spPr>
          <a:xfrm>
            <a:off x="0" y="6567054"/>
            <a:ext cx="1059093" cy="290945"/>
          </a:xfrm>
          <a:prstGeom prst="rect">
            <a:avLst/>
          </a:prstGeom>
          <a:noFill/>
          <a:ln>
            <a:noFill/>
          </a:ln>
        </p:spPr>
      </p:pic>
      <p:sp>
        <p:nvSpPr>
          <p:cNvPr id="330" name="Google Shape;330;p14"/>
          <p:cNvSpPr/>
          <p:nvPr/>
        </p:nvSpPr>
        <p:spPr>
          <a:xfrm>
            <a:off x="1169235" y="1364508"/>
            <a:ext cx="266079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600" b="1" dirty="0">
                <a:solidFill>
                  <a:schemeClr val="lt1"/>
                </a:solidFill>
                <a:latin typeface="Calibri"/>
                <a:ea typeface="Calibri"/>
                <a:cs typeface="Calibri"/>
                <a:sym typeface="Calibri"/>
              </a:rPr>
              <a:t>GERGELY Kovács</a:t>
            </a:r>
            <a:endParaRPr sz="1600" b="1" dirty="0">
              <a:solidFill>
                <a:schemeClr val="lt1"/>
              </a:solidFill>
              <a:latin typeface="Calibri"/>
              <a:ea typeface="Calibri"/>
              <a:cs typeface="Calibri"/>
              <a:sym typeface="Calibri"/>
            </a:endParaRPr>
          </a:p>
        </p:txBody>
      </p:sp>
      <p:sp>
        <p:nvSpPr>
          <p:cNvPr id="331" name="Google Shape;331;p14"/>
          <p:cNvSpPr/>
          <p:nvPr/>
        </p:nvSpPr>
        <p:spPr>
          <a:xfrm>
            <a:off x="1169234" y="1801134"/>
            <a:ext cx="2797435"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400" dirty="0">
                <a:solidFill>
                  <a:srgbClr val="7F7F7F"/>
                </a:solidFill>
                <a:latin typeface="Calibri"/>
                <a:ea typeface="Calibri"/>
                <a:cs typeface="Calibri"/>
                <a:sym typeface="Calibri"/>
              </a:rPr>
              <a:t>EPDS Szoftverfejlesztő kft</a:t>
            </a:r>
            <a:endParaRPr sz="1400" dirty="0">
              <a:solidFill>
                <a:srgbClr val="7F7F7F"/>
              </a:solidFill>
              <a:latin typeface="Calibri"/>
              <a:ea typeface="Calibri"/>
              <a:cs typeface="Calibri"/>
              <a:sym typeface="Calibri"/>
            </a:endParaRPr>
          </a:p>
        </p:txBody>
      </p:sp>
      <p:sp>
        <p:nvSpPr>
          <p:cNvPr id="332" name="Google Shape;332;p14"/>
          <p:cNvSpPr/>
          <p:nvPr/>
        </p:nvSpPr>
        <p:spPr>
          <a:xfrm>
            <a:off x="1169233" y="1567374"/>
            <a:ext cx="2660793"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200" i="1" dirty="0" err="1">
                <a:solidFill>
                  <a:srgbClr val="7F7F7F"/>
                </a:solidFill>
                <a:latin typeface="Calibri"/>
                <a:ea typeface="Calibri"/>
                <a:cs typeface="Calibri"/>
                <a:sym typeface="Calibri"/>
              </a:rPr>
              <a:t>Operations</a:t>
            </a:r>
            <a:r>
              <a:rPr lang="hu-HU" sz="1200" i="1" dirty="0">
                <a:solidFill>
                  <a:srgbClr val="7F7F7F"/>
                </a:solidFill>
                <a:latin typeface="Calibri"/>
                <a:ea typeface="Calibri"/>
                <a:cs typeface="Calibri"/>
                <a:sym typeface="Calibri"/>
              </a:rPr>
              <a:t> </a:t>
            </a:r>
            <a:r>
              <a:rPr lang="hu-HU" sz="1200" i="1" dirty="0" err="1">
                <a:solidFill>
                  <a:srgbClr val="7F7F7F"/>
                </a:solidFill>
                <a:latin typeface="Calibri"/>
                <a:ea typeface="Calibri"/>
                <a:cs typeface="Calibri"/>
                <a:sym typeface="Calibri"/>
              </a:rPr>
              <a:t>manager</a:t>
            </a:r>
            <a:endParaRPr sz="1200" i="1" dirty="0">
              <a:solidFill>
                <a:srgbClr val="7F7F7F"/>
              </a:solidFill>
              <a:latin typeface="Calibri"/>
              <a:ea typeface="Calibri"/>
              <a:cs typeface="Calibri"/>
              <a:sym typeface="Calibri"/>
            </a:endParaRPr>
          </a:p>
        </p:txBody>
      </p:sp>
      <p:sp>
        <p:nvSpPr>
          <p:cNvPr id="333" name="Google Shape;333;p14"/>
          <p:cNvSpPr/>
          <p:nvPr/>
        </p:nvSpPr>
        <p:spPr>
          <a:xfrm>
            <a:off x="1169232" y="2159547"/>
            <a:ext cx="2660794"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000" i="1" dirty="0" err="1">
                <a:solidFill>
                  <a:srgbClr val="7F7F7F"/>
                </a:solidFill>
                <a:latin typeface="Calibri"/>
                <a:ea typeface="Calibri"/>
                <a:cs typeface="Calibri"/>
                <a:sym typeface="Calibri"/>
              </a:rPr>
              <a:t>kovacs@epds.hu</a:t>
            </a:r>
            <a:endParaRPr sz="1000" i="1" dirty="0">
              <a:solidFill>
                <a:srgbClr val="7F7F7F"/>
              </a:solidFill>
              <a:latin typeface="Calibri"/>
              <a:ea typeface="Calibri"/>
              <a:cs typeface="Calibri"/>
              <a:sym typeface="Calibri"/>
            </a:endParaRPr>
          </a:p>
        </p:txBody>
      </p:sp>
      <p:sp>
        <p:nvSpPr>
          <p:cNvPr id="335" name="Google Shape;335;p14"/>
          <p:cNvSpPr/>
          <p:nvPr/>
        </p:nvSpPr>
        <p:spPr>
          <a:xfrm>
            <a:off x="42369" y="293558"/>
            <a:ext cx="5177330"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hu-HU" sz="2000" b="1" i="1" dirty="0" err="1">
                <a:solidFill>
                  <a:schemeClr val="lt1"/>
                </a:solidFill>
                <a:latin typeface="Calibri"/>
                <a:cs typeface="Calibri"/>
              </a:rPr>
              <a:t>Smart</a:t>
            </a:r>
            <a:r>
              <a:rPr lang="hu-HU" sz="2000" b="1" i="1" dirty="0">
                <a:solidFill>
                  <a:schemeClr val="lt1"/>
                </a:solidFill>
                <a:latin typeface="Calibri"/>
                <a:cs typeface="Calibri"/>
              </a:rPr>
              <a:t> </a:t>
            </a:r>
            <a:r>
              <a:rPr lang="hu-HU" sz="2000" b="1" i="1" dirty="0" err="1">
                <a:solidFill>
                  <a:schemeClr val="lt1"/>
                </a:solidFill>
                <a:latin typeface="Calibri"/>
                <a:cs typeface="Calibri"/>
              </a:rPr>
              <a:t>compliance</a:t>
            </a:r>
            <a:r>
              <a:rPr lang="hu-HU" sz="2000" b="1" i="1" dirty="0">
                <a:solidFill>
                  <a:schemeClr val="lt1"/>
                </a:solidFill>
                <a:latin typeface="Calibri"/>
                <a:cs typeface="Calibri"/>
              </a:rPr>
              <a:t>: </a:t>
            </a:r>
            <a:r>
              <a:rPr lang="hu-HU" sz="2000" b="1" i="1" dirty="0" err="1">
                <a:solidFill>
                  <a:schemeClr val="lt1"/>
                </a:solidFill>
                <a:latin typeface="Calibri"/>
                <a:cs typeface="Calibri"/>
              </a:rPr>
              <a:t>Lifetime</a:t>
            </a:r>
            <a:r>
              <a:rPr lang="hu-HU" sz="2000" b="1" i="1" dirty="0">
                <a:solidFill>
                  <a:schemeClr val="lt1"/>
                </a:solidFill>
                <a:latin typeface="Calibri"/>
                <a:cs typeface="Calibri"/>
              </a:rPr>
              <a:t> </a:t>
            </a:r>
            <a:r>
              <a:rPr lang="hu-HU" sz="2000" b="1" i="1" dirty="0" err="1">
                <a:solidFill>
                  <a:schemeClr val="lt1"/>
                </a:solidFill>
                <a:latin typeface="Calibri"/>
                <a:cs typeface="Calibri"/>
              </a:rPr>
              <a:t>tracking</a:t>
            </a:r>
            <a:r>
              <a:rPr lang="hu-HU" sz="2000" b="1" i="1" dirty="0">
                <a:solidFill>
                  <a:schemeClr val="lt1"/>
                </a:solidFill>
                <a:latin typeface="Calibri"/>
                <a:cs typeface="Calibri"/>
              </a:rPr>
              <a:t> of </a:t>
            </a:r>
            <a:r>
              <a:rPr lang="hu-HU" sz="2000" b="1" i="1" dirty="0" err="1">
                <a:solidFill>
                  <a:schemeClr val="lt1"/>
                </a:solidFill>
                <a:latin typeface="Calibri"/>
                <a:cs typeface="Calibri"/>
              </a:rPr>
              <a:t>equipment</a:t>
            </a:r>
            <a:r>
              <a:rPr lang="hu-HU" sz="2000" b="1" i="1" dirty="0">
                <a:solidFill>
                  <a:schemeClr val="lt1"/>
                </a:solidFill>
                <a:latin typeface="Calibri"/>
                <a:cs typeface="Calibri"/>
              </a:rPr>
              <a:t> </a:t>
            </a:r>
            <a:r>
              <a:rPr lang="hu-HU" sz="2000" b="1" i="1" dirty="0" err="1">
                <a:solidFill>
                  <a:schemeClr val="lt1"/>
                </a:solidFill>
                <a:latin typeface="Calibri"/>
                <a:cs typeface="Calibri"/>
              </a:rPr>
              <a:t>with</a:t>
            </a:r>
            <a:r>
              <a:rPr lang="hu-HU" sz="2000" b="1" i="1" dirty="0">
                <a:solidFill>
                  <a:schemeClr val="lt1"/>
                </a:solidFill>
                <a:latin typeface="Calibri"/>
                <a:cs typeface="Calibri"/>
              </a:rPr>
              <a:t> </a:t>
            </a:r>
            <a:r>
              <a:rPr lang="hu-HU" sz="2000" b="1" i="1" dirty="0" err="1">
                <a:solidFill>
                  <a:schemeClr val="lt1"/>
                </a:solidFill>
                <a:latin typeface="Calibri"/>
                <a:cs typeface="Calibri"/>
              </a:rPr>
              <a:t>smart</a:t>
            </a:r>
            <a:r>
              <a:rPr lang="hu-HU" sz="2000" b="1" i="1" dirty="0">
                <a:solidFill>
                  <a:schemeClr val="lt1"/>
                </a:solidFill>
                <a:latin typeface="Calibri"/>
                <a:cs typeface="Calibri"/>
              </a:rPr>
              <a:t> </a:t>
            </a:r>
            <a:r>
              <a:rPr lang="hu-HU" sz="2000" b="1" i="1" dirty="0" err="1">
                <a:solidFill>
                  <a:schemeClr val="lt1"/>
                </a:solidFill>
                <a:latin typeface="Calibri"/>
                <a:cs typeface="Calibri"/>
              </a:rPr>
              <a:t>solutions</a:t>
            </a:r>
            <a:r>
              <a:rPr lang="hu-HU" sz="2000" b="1" i="1" dirty="0">
                <a:solidFill>
                  <a:schemeClr val="lt1"/>
                </a:solidFill>
                <a:latin typeface="Calibri"/>
                <a:cs typeface="Calibri"/>
              </a:rPr>
              <a:t>, </a:t>
            </a:r>
            <a:r>
              <a:rPr lang="hu-HU" sz="2000" b="1" i="1" dirty="0" err="1">
                <a:solidFill>
                  <a:schemeClr val="lt1"/>
                </a:solidFill>
                <a:latin typeface="Calibri"/>
                <a:cs typeface="Calibri"/>
              </a:rPr>
              <a:t>effectively</a:t>
            </a:r>
            <a:endParaRPr lang="hu-HU" sz="2000" b="1" i="1" dirty="0">
              <a:solidFill>
                <a:schemeClr val="lt1"/>
              </a:solidFill>
              <a:latin typeface="Calibri"/>
              <a:cs typeface="Calibri"/>
              <a:sym typeface="Calibri"/>
            </a:endParaRPr>
          </a:p>
        </p:txBody>
      </p:sp>
      <p:sp>
        <p:nvSpPr>
          <p:cNvPr id="336" name="Google Shape;336;p14"/>
          <p:cNvSpPr/>
          <p:nvPr/>
        </p:nvSpPr>
        <p:spPr>
          <a:xfrm>
            <a:off x="5219699" y="79299"/>
            <a:ext cx="6895811" cy="5435872"/>
          </a:xfrm>
          <a:prstGeom prst="rect">
            <a:avLst/>
          </a:prstGeom>
          <a:noFill/>
          <a:ln>
            <a:noFill/>
          </a:ln>
        </p:spPr>
        <p:txBody>
          <a:bodyPr spcFirstLastPara="1" wrap="square" lIns="91425" tIns="45700" rIns="91425" bIns="45700" anchor="t" anchorCtr="0">
            <a:noAutofit/>
          </a:bodyPr>
          <a:lstStyle/>
          <a:p>
            <a:pPr algn="just"/>
            <a:r>
              <a:rPr lang="en-US" sz="1400" i="1" dirty="0">
                <a:solidFill>
                  <a:srgbClr val="7F7F7F"/>
                </a:solidFill>
                <a:latin typeface="Calibri"/>
                <a:ea typeface="Calibri"/>
                <a:cs typeface="Calibri"/>
                <a:sym typeface="Calibri"/>
              </a:rPr>
              <a:t>Identification of equipment is mandatory. All Directives, Schemes, related standards define the necessity of lifetime tracking. How can you do this if you have thousands of equipment? How do you follow up, if they are brought to the maintenance workshop? How do you ensure constant compliance and how do you ensure continuously up-to-date information about the status of all your equipment and hand over information to contractors, workers, audits or reports effectively?</a:t>
            </a:r>
          </a:p>
          <a:p>
            <a:pPr algn="just"/>
            <a:endParaRPr lang="en-US" sz="1400" i="1" dirty="0">
              <a:solidFill>
                <a:srgbClr val="7F7F7F"/>
              </a:solidFill>
              <a:latin typeface="Calibri"/>
              <a:ea typeface="Calibri"/>
              <a:cs typeface="Calibri"/>
              <a:sym typeface="Calibri"/>
            </a:endParaRPr>
          </a:p>
          <a:p>
            <a:pPr algn="just"/>
            <a:r>
              <a:rPr lang="en-US" sz="1400" i="1" dirty="0">
                <a:solidFill>
                  <a:srgbClr val="7F7F7F"/>
                </a:solidFill>
                <a:latin typeface="Calibri"/>
                <a:ea typeface="Calibri"/>
                <a:cs typeface="Calibri"/>
                <a:sym typeface="Calibri"/>
              </a:rPr>
              <a:t>For organizations dealing with thousands of equipment The need to track equipment throughout its entire lifecycle, is not only mandatory but also essential for operational efficiency and safety. EPDS system leads to a never seen efficiency and makes compliance a part of the daily routine.</a:t>
            </a:r>
          </a:p>
          <a:p>
            <a:pPr algn="just"/>
            <a:r>
              <a:rPr lang="en-US" sz="1400" i="1" dirty="0">
                <a:solidFill>
                  <a:srgbClr val="7F7F7F"/>
                </a:solidFill>
                <a:latin typeface="Calibri"/>
                <a:ea typeface="Calibri"/>
                <a:cs typeface="Calibri"/>
                <a:sym typeface="Calibri"/>
              </a:rPr>
              <a:t>A comprehensive server-based software solution to ensure compliance on every level and to adjust the industrial operation to internal and external regulatory systems and so mitigate the risk and parallel increase the safety of operation. Compliance with various standards and legal environments represents a major challenge for organizations. The EPDS framework system helps keep a record of all relevant issues, perform daily maintenance and inspection activities, and measure the requirements set by them. </a:t>
            </a:r>
            <a:r>
              <a:rPr lang="en-US" i="1" dirty="0">
                <a:solidFill>
                  <a:srgbClr val="7F7F7F"/>
                </a:solidFill>
                <a:latin typeface="Calibri"/>
                <a:ea typeface="Calibri"/>
                <a:cs typeface="Calibri"/>
                <a:sym typeface="Calibri"/>
              </a:rPr>
              <a:t>It also follows up all hazardous area and labor related requirements, giving a complete overview of our organization. I</a:t>
            </a:r>
            <a:r>
              <a:rPr lang="en-US" sz="1400" i="1" dirty="0">
                <a:solidFill>
                  <a:srgbClr val="7F7F7F"/>
                </a:solidFill>
                <a:latin typeface="Calibri"/>
                <a:ea typeface="Calibri"/>
                <a:cs typeface="Calibri"/>
                <a:sym typeface="Calibri"/>
              </a:rPr>
              <a:t>mmediate reports and continuously accessible documentations show exactly to what extent the organization, the processes and their assets conform to the relevant standards. </a:t>
            </a:r>
          </a:p>
          <a:p>
            <a:pPr algn="just"/>
            <a:r>
              <a:rPr lang="en-US" sz="1400" i="1" dirty="0">
                <a:solidFill>
                  <a:srgbClr val="7F7F7F"/>
                </a:solidFill>
                <a:latin typeface="Calibri"/>
                <a:ea typeface="Calibri"/>
                <a:cs typeface="Calibri"/>
                <a:sym typeface="Calibri"/>
              </a:rPr>
              <a:t>RFID identification ensures easy asset identification while eliminating the risk of human errors and negative effects of chemicals and environmental influences. It is one single solution for identification and follow up of all your assets in any hazardous area industries. All activities from installation in including maintenance, repair, relocation, etc. can be tracked vis using </a:t>
            </a:r>
            <a:r>
              <a:rPr lang="en-US" sz="1400" i="1" dirty="0" err="1">
                <a:solidFill>
                  <a:srgbClr val="7F7F7F"/>
                </a:solidFill>
                <a:latin typeface="Calibri"/>
                <a:ea typeface="Calibri"/>
                <a:cs typeface="Calibri"/>
                <a:sym typeface="Calibri"/>
              </a:rPr>
              <a:t>ExRFID</a:t>
            </a:r>
            <a:r>
              <a:rPr lang="en-US" sz="1400" i="1" dirty="0">
                <a:solidFill>
                  <a:srgbClr val="7F7F7F"/>
                </a:solidFill>
                <a:latin typeface="Calibri"/>
                <a:ea typeface="Calibri"/>
                <a:cs typeface="Calibri"/>
                <a:sym typeface="Calibri"/>
              </a:rPr>
              <a:t>. </a:t>
            </a:r>
            <a:endParaRPr lang="en-US" i="1" dirty="0">
              <a:solidFill>
                <a:srgbClr val="7F7F7F"/>
              </a:solidFill>
              <a:latin typeface="Calibri"/>
              <a:ea typeface="Calibri"/>
              <a:cs typeface="Calibri"/>
              <a:sym typeface="Calibri"/>
            </a:endParaRPr>
          </a:p>
        </p:txBody>
      </p:sp>
      <p:sp>
        <p:nvSpPr>
          <p:cNvPr id="337" name="Google Shape;337;p14"/>
          <p:cNvSpPr/>
          <p:nvPr/>
        </p:nvSpPr>
        <p:spPr>
          <a:xfrm>
            <a:off x="67768" y="2555940"/>
            <a:ext cx="4605831" cy="2171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i="1" dirty="0">
                <a:solidFill>
                  <a:srgbClr val="7F7F7F"/>
                </a:solidFill>
                <a:latin typeface="Calibri"/>
                <a:ea typeface="Calibri"/>
                <a:cs typeface="Calibri"/>
                <a:sym typeface="Calibri"/>
              </a:rPr>
              <a:t>Gergely </a:t>
            </a:r>
            <a:r>
              <a:rPr lang="en-US" sz="1200" i="1" dirty="0" err="1">
                <a:solidFill>
                  <a:srgbClr val="7F7F7F"/>
                </a:solidFill>
                <a:latin typeface="Calibri"/>
                <a:ea typeface="Calibri"/>
                <a:cs typeface="Calibri"/>
                <a:sym typeface="Calibri"/>
              </a:rPr>
              <a:t>Kovács</a:t>
            </a:r>
            <a:r>
              <a:rPr lang="en-US" sz="1200" i="1" dirty="0">
                <a:solidFill>
                  <a:srgbClr val="7F7F7F"/>
                </a:solidFill>
                <a:latin typeface="Calibri"/>
                <a:ea typeface="Calibri"/>
                <a:cs typeface="Calibri"/>
                <a:sym typeface="Calibri"/>
              </a:rPr>
              <a:t> is the operations manager of EPDS </a:t>
            </a:r>
            <a:r>
              <a:rPr lang="en-US" sz="1200" i="1" dirty="0" err="1">
                <a:solidFill>
                  <a:srgbClr val="7F7F7F"/>
                </a:solidFill>
                <a:latin typeface="Calibri"/>
                <a:ea typeface="Calibri"/>
                <a:cs typeface="Calibri"/>
                <a:sym typeface="Calibri"/>
              </a:rPr>
              <a:t>Szoftverfejlesztő</a:t>
            </a:r>
            <a:r>
              <a:rPr lang="en-US" sz="1200" i="1" dirty="0">
                <a:solidFill>
                  <a:srgbClr val="7F7F7F"/>
                </a:solidFill>
                <a:latin typeface="Calibri"/>
                <a:ea typeface="Calibri"/>
                <a:cs typeface="Calibri"/>
                <a:sym typeface="Calibri"/>
              </a:rPr>
              <a:t> </a:t>
            </a:r>
            <a:r>
              <a:rPr lang="en-US" sz="1200" i="1" dirty="0" err="1">
                <a:solidFill>
                  <a:srgbClr val="7F7F7F"/>
                </a:solidFill>
                <a:latin typeface="Calibri"/>
                <a:ea typeface="Calibri"/>
                <a:cs typeface="Calibri"/>
                <a:sym typeface="Calibri"/>
              </a:rPr>
              <a:t>Kft</a:t>
            </a:r>
            <a:r>
              <a:rPr lang="en-US" sz="1200" i="1" dirty="0">
                <a:solidFill>
                  <a:srgbClr val="7F7F7F"/>
                </a:solidFill>
                <a:latin typeface="Calibri"/>
                <a:ea typeface="Calibri"/>
                <a:cs typeface="Calibri"/>
                <a:sym typeface="Calibri"/>
              </a:rPr>
              <a:t>. In the past 10 years he worked on national an international level creating tailormade solutions which enabled his partners to work boost their performance. His aim is to provide complete multi level solutions and be there at each phase of the project, to fully understand the operations and think together with all stakeholders to find the best possible solution for each situation. </a:t>
            </a:r>
          </a:p>
        </p:txBody>
      </p:sp>
      <p:sp>
        <p:nvSpPr>
          <p:cNvPr id="338" name="Google Shape;338;p14"/>
          <p:cNvSpPr/>
          <p:nvPr/>
        </p:nvSpPr>
        <p:spPr>
          <a:xfrm>
            <a:off x="6956913" y="6541177"/>
            <a:ext cx="5175849" cy="290945"/>
          </a:xfrm>
          <a:prstGeom prst="rect">
            <a:avLst/>
          </a:prstGeom>
          <a:noFill/>
          <a:ln>
            <a:noFill/>
          </a:ln>
        </p:spPr>
        <p:txBody>
          <a:bodyPr spcFirstLastPara="1" wrap="square" lIns="0" tIns="36000" rIns="0" bIns="0" anchor="ctr" anchorCtr="0">
            <a:noAutofit/>
          </a:bodyPr>
          <a:lstStyle/>
          <a:p>
            <a:pPr marL="0" marR="0" lvl="0" indent="0" algn="r" rtl="0">
              <a:spcBef>
                <a:spcPts val="0"/>
              </a:spcBef>
              <a:spcAft>
                <a:spcPts val="0"/>
              </a:spcAft>
              <a:buNone/>
            </a:pPr>
            <a:r>
              <a:rPr lang="hu-HU" sz="1800">
                <a:solidFill>
                  <a:srgbClr val="0B66A0"/>
                </a:solidFill>
                <a:latin typeface="Calibri"/>
                <a:ea typeface="Calibri"/>
                <a:cs typeface="Calibri"/>
                <a:sym typeface="Calibri"/>
              </a:rPr>
              <a:t>Miskolc-Lillafüred </a:t>
            </a:r>
            <a:r>
              <a:rPr lang="hu-HU" sz="1800">
                <a:solidFill>
                  <a:srgbClr val="F9A94A"/>
                </a:solidFill>
                <a:latin typeface="Calibri"/>
                <a:ea typeface="Calibri"/>
                <a:cs typeface="Calibri"/>
                <a:sym typeface="Calibri"/>
              </a:rPr>
              <a:t>Hotel Palota****</a:t>
            </a:r>
            <a:r>
              <a:rPr lang="hu-HU" sz="1800">
                <a:solidFill>
                  <a:srgbClr val="0B66A0"/>
                </a:solidFill>
                <a:latin typeface="Calibri"/>
                <a:ea typeface="Calibri"/>
                <a:cs typeface="Calibri"/>
                <a:sym typeface="Calibri"/>
              </a:rPr>
              <a:t> 2-4. October 2023</a:t>
            </a:r>
            <a:endParaRPr sz="1800">
              <a:solidFill>
                <a:srgbClr val="0B66A0"/>
              </a:solidFill>
              <a:latin typeface="Calibri"/>
              <a:ea typeface="Calibri"/>
              <a:cs typeface="Calibri"/>
              <a:sym typeface="Calibri"/>
            </a:endParaRPr>
          </a:p>
        </p:txBody>
      </p:sp>
      <p:sp>
        <p:nvSpPr>
          <p:cNvPr id="339" name="Google Shape;339;p14"/>
          <p:cNvSpPr/>
          <p:nvPr/>
        </p:nvSpPr>
        <p:spPr>
          <a:xfrm>
            <a:off x="1126863" y="6541176"/>
            <a:ext cx="3473421" cy="290945"/>
          </a:xfrm>
          <a:prstGeom prst="rect">
            <a:avLst/>
          </a:prstGeom>
          <a:noFill/>
          <a:ln>
            <a:noFill/>
          </a:ln>
        </p:spPr>
        <p:txBody>
          <a:bodyPr spcFirstLastPara="1" wrap="square" lIns="0" tIns="36000" rIns="0" bIns="0" anchor="ctr" anchorCtr="0">
            <a:noAutofit/>
          </a:bodyPr>
          <a:lstStyle/>
          <a:p>
            <a:pPr marL="0" marR="0" lvl="0" indent="0" algn="l" rtl="0">
              <a:spcBef>
                <a:spcPts val="0"/>
              </a:spcBef>
              <a:spcAft>
                <a:spcPts val="0"/>
              </a:spcAft>
              <a:buNone/>
            </a:pPr>
            <a:r>
              <a:rPr lang="hu-HU" sz="1800">
                <a:solidFill>
                  <a:srgbClr val="0B66A0"/>
                </a:solidFill>
                <a:latin typeface="Calibri"/>
                <a:ea typeface="Calibri"/>
                <a:cs typeface="Calibri"/>
                <a:sym typeface="Calibri"/>
              </a:rPr>
              <a:t>Process Control Systems Meeting</a:t>
            </a:r>
            <a:endParaRPr sz="1800">
              <a:solidFill>
                <a:srgbClr val="0B66A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3"/>
        <p:cNvGrpSpPr/>
        <p:nvPr/>
      </p:nvGrpSpPr>
      <p:grpSpPr>
        <a:xfrm>
          <a:off x="0" y="0"/>
          <a:ext cx="0" cy="0"/>
          <a:chOff x="0" y="0"/>
          <a:chExt cx="0" cy="0"/>
        </a:xfrm>
      </p:grpSpPr>
      <p:sp>
        <p:nvSpPr>
          <p:cNvPr id="344" name="Google Shape;344;p15"/>
          <p:cNvSpPr/>
          <p:nvPr/>
        </p:nvSpPr>
        <p:spPr>
          <a:xfrm>
            <a:off x="0" y="6567055"/>
            <a:ext cx="12192000" cy="290945"/>
          </a:xfrm>
          <a:prstGeom prst="rect">
            <a:avLst/>
          </a:prstGeom>
          <a:solidFill>
            <a:schemeClr val="lt1"/>
          </a:solidFill>
          <a:ln>
            <a:noFill/>
          </a:ln>
        </p:spPr>
        <p:txBody>
          <a:bodyPr spcFirstLastPara="1" wrap="square" lIns="0" tIns="36000" rIns="0" bIns="0" anchor="ctr" anchorCtr="0">
            <a:noAutofit/>
          </a:bodyPr>
          <a:lstStyle/>
          <a:p>
            <a:pPr marL="0" marR="0" lvl="0" indent="0" algn="l" rtl="0">
              <a:spcBef>
                <a:spcPts val="0"/>
              </a:spcBef>
              <a:spcAft>
                <a:spcPts val="0"/>
              </a:spcAft>
              <a:buNone/>
            </a:pPr>
            <a:endParaRPr sz="1800">
              <a:solidFill>
                <a:srgbClr val="0B66A0"/>
              </a:solidFill>
              <a:latin typeface="Calibri"/>
              <a:ea typeface="Calibri"/>
              <a:cs typeface="Calibri"/>
              <a:sym typeface="Calibri"/>
            </a:endParaRPr>
          </a:p>
        </p:txBody>
      </p:sp>
      <p:pic>
        <p:nvPicPr>
          <p:cNvPr id="345" name="Google Shape;345;p15"/>
          <p:cNvPicPr preferRelativeResize="0"/>
          <p:nvPr/>
        </p:nvPicPr>
        <p:blipFill rotWithShape="1">
          <a:blip r:embed="rId4">
            <a:alphaModFix/>
          </a:blip>
          <a:srcRect b="23529"/>
          <a:stretch/>
        </p:blipFill>
        <p:spPr>
          <a:xfrm>
            <a:off x="0" y="6567054"/>
            <a:ext cx="1059093" cy="290945"/>
          </a:xfrm>
          <a:prstGeom prst="rect">
            <a:avLst/>
          </a:prstGeom>
          <a:noFill/>
          <a:ln>
            <a:noFill/>
          </a:ln>
        </p:spPr>
      </p:pic>
      <p:sp>
        <p:nvSpPr>
          <p:cNvPr id="346" name="Google Shape;346;p15"/>
          <p:cNvSpPr/>
          <p:nvPr/>
        </p:nvSpPr>
        <p:spPr>
          <a:xfrm>
            <a:off x="94891" y="79299"/>
            <a:ext cx="12020619" cy="3517959"/>
          </a:xfrm>
          <a:prstGeom prst="rect">
            <a:avLst/>
          </a:prstGeom>
          <a:noFill/>
          <a:ln>
            <a:noFill/>
          </a:ln>
        </p:spPr>
        <p:txBody>
          <a:bodyPr spcFirstLastPara="1" wrap="square" lIns="91425" tIns="45700" rIns="91425" bIns="45700" anchor="t" anchorCtr="0">
            <a:noAutofit/>
          </a:bodyPr>
          <a:lstStyle/>
          <a:p>
            <a:pPr algn="just"/>
            <a:r>
              <a:rPr lang="en-US" sz="1400" i="1" dirty="0">
                <a:solidFill>
                  <a:srgbClr val="7F7F7F"/>
                </a:solidFill>
                <a:latin typeface="Calibri"/>
                <a:ea typeface="Calibri"/>
                <a:cs typeface="Calibri"/>
                <a:sym typeface="Calibri"/>
              </a:rPr>
              <a:t>Our easy to use and fully compliant RFID reader combined with EPDS mobile / our Insp-Ex applications and Android device ensures immediate access of all relevant information and historical data of the equipment on site, thus make inspections and maintenance much faster. </a:t>
            </a:r>
          </a:p>
          <a:p>
            <a:pPr algn="just"/>
            <a:endParaRPr lang="en-US" sz="1400" i="1" dirty="0">
              <a:solidFill>
                <a:srgbClr val="7F7F7F"/>
              </a:solidFill>
              <a:latin typeface="Calibri"/>
              <a:ea typeface="Calibri"/>
              <a:cs typeface="Calibri"/>
              <a:sym typeface="Calibri"/>
            </a:endParaRPr>
          </a:p>
          <a:p>
            <a:pPr algn="just"/>
            <a:r>
              <a:rPr lang="en-US" i="1" dirty="0">
                <a:solidFill>
                  <a:srgbClr val="7F7F7F"/>
                </a:solidFill>
                <a:latin typeface="Calibri"/>
                <a:ea typeface="Calibri"/>
                <a:cs typeface="Calibri"/>
                <a:sym typeface="Calibri"/>
              </a:rPr>
              <a:t>A solution for all use cases, short distance RFID reading, tailormade solutions for hardly reachable areas. The long battery life with easily exchangeable and wirelessly chargeable batteries, the uniquely developed reading head with 180° reading, and the optional flexible antenna extension gives convenient solutions for all  requirements. To ensure wide compatibility we can add QR-Code and Barcode compatibility to the reader, so there is no need to have extra cost on implementing RFID identification all at once, and we can be compatibly with all existing markings and technology. </a:t>
            </a:r>
          </a:p>
          <a:p>
            <a:pPr algn="just"/>
            <a:endParaRPr lang="en-US" i="1" dirty="0">
              <a:solidFill>
                <a:srgbClr val="7F7F7F"/>
              </a:solidFill>
              <a:latin typeface="Calibri"/>
              <a:ea typeface="Calibri"/>
              <a:cs typeface="Calibri"/>
              <a:sym typeface="Calibri"/>
            </a:endParaRPr>
          </a:p>
          <a:p>
            <a:pPr algn="just"/>
            <a:r>
              <a:rPr lang="en-US" i="1" dirty="0">
                <a:solidFill>
                  <a:srgbClr val="7F7F7F"/>
                </a:solidFill>
                <a:latin typeface="Calibri"/>
                <a:ea typeface="Calibri"/>
                <a:cs typeface="Calibri"/>
                <a:sym typeface="Calibri"/>
              </a:rPr>
              <a:t>For the daily on-sight work we provide an Android application for total access to the whole system, with fully customizable roles and eligibilities and a separated Android / IOs app which can be handed out to any external users to make on-sight work as fast as possible. Minimize on-sight work, and finish the job </a:t>
            </a:r>
            <a:r>
              <a:rPr lang="en-US" i="1" dirty="0" err="1">
                <a:solidFill>
                  <a:srgbClr val="7F7F7F"/>
                </a:solidFill>
                <a:latin typeface="Calibri"/>
                <a:ea typeface="Calibri"/>
                <a:cs typeface="Calibri"/>
                <a:sym typeface="Calibri"/>
              </a:rPr>
              <a:t>fastly</a:t>
            </a:r>
            <a:r>
              <a:rPr lang="en-US" i="1" dirty="0">
                <a:solidFill>
                  <a:srgbClr val="7F7F7F"/>
                </a:solidFill>
                <a:latin typeface="Calibri"/>
                <a:ea typeface="Calibri"/>
                <a:cs typeface="Calibri"/>
                <a:sym typeface="Calibri"/>
              </a:rPr>
              <a:t> and comfortably in the office, while immediately reaching all relevant information without the need of looking for historical data, documentation, certificates, etc. The automatically generated documentation and synchronization to the systems cuts off administration time and operating costs. All our solutions are capable for offline work, and all relevant Ex standards are integrated. </a:t>
            </a:r>
          </a:p>
          <a:p>
            <a:pPr algn="just"/>
            <a:endParaRPr lang="en-US" sz="1400" i="1" dirty="0">
              <a:solidFill>
                <a:srgbClr val="7F7F7F"/>
              </a:solidFill>
              <a:latin typeface="Calibri"/>
              <a:ea typeface="Calibri"/>
              <a:cs typeface="Calibri"/>
              <a:sym typeface="Calibri"/>
            </a:endParaRPr>
          </a:p>
          <a:p>
            <a:pPr algn="just"/>
            <a:r>
              <a:rPr lang="en-US" sz="1400" i="1" dirty="0">
                <a:solidFill>
                  <a:srgbClr val="7F7F7F"/>
                </a:solidFill>
                <a:latin typeface="Calibri"/>
                <a:ea typeface="Calibri"/>
                <a:cs typeface="Calibri"/>
                <a:sym typeface="Calibri"/>
              </a:rPr>
              <a:t>A complete fully customizable software and hardware solution, with enterprise level security, to make compliance easy.</a:t>
            </a:r>
            <a:endParaRPr lang="hu-HU" sz="1400" i="1" dirty="0">
              <a:solidFill>
                <a:srgbClr val="7F7F7F"/>
              </a:solidFill>
              <a:latin typeface="Calibri"/>
              <a:ea typeface="Calibri"/>
              <a:cs typeface="Calibri"/>
              <a:sym typeface="Calibri"/>
            </a:endParaRPr>
          </a:p>
          <a:p>
            <a:pPr marL="0" marR="0" lvl="0" indent="0" algn="just" rtl="0">
              <a:spcBef>
                <a:spcPts val="0"/>
              </a:spcBef>
              <a:spcAft>
                <a:spcPts val="0"/>
              </a:spcAft>
              <a:buNone/>
            </a:pPr>
            <a:endParaRPr sz="1400" i="1" dirty="0">
              <a:solidFill>
                <a:srgbClr val="7F7F7F"/>
              </a:solidFill>
              <a:latin typeface="Calibri"/>
              <a:ea typeface="Calibri"/>
              <a:cs typeface="Calibri"/>
              <a:sym typeface="Calibri"/>
            </a:endParaRPr>
          </a:p>
        </p:txBody>
      </p:sp>
      <p:sp>
        <p:nvSpPr>
          <p:cNvPr id="347" name="Google Shape;347;p15"/>
          <p:cNvSpPr/>
          <p:nvPr/>
        </p:nvSpPr>
        <p:spPr>
          <a:xfrm>
            <a:off x="6956913" y="6541177"/>
            <a:ext cx="5175849" cy="290945"/>
          </a:xfrm>
          <a:prstGeom prst="rect">
            <a:avLst/>
          </a:prstGeom>
          <a:noFill/>
          <a:ln>
            <a:noFill/>
          </a:ln>
        </p:spPr>
        <p:txBody>
          <a:bodyPr spcFirstLastPara="1" wrap="square" lIns="0" tIns="36000" rIns="0" bIns="0" anchor="ctr" anchorCtr="0">
            <a:noAutofit/>
          </a:bodyPr>
          <a:lstStyle/>
          <a:p>
            <a:pPr marL="0" marR="0" lvl="0" indent="0" algn="r" rtl="0">
              <a:spcBef>
                <a:spcPts val="0"/>
              </a:spcBef>
              <a:spcAft>
                <a:spcPts val="0"/>
              </a:spcAft>
              <a:buNone/>
            </a:pPr>
            <a:r>
              <a:rPr lang="hu-HU" sz="1800">
                <a:solidFill>
                  <a:srgbClr val="0B66A0"/>
                </a:solidFill>
                <a:latin typeface="Calibri"/>
                <a:ea typeface="Calibri"/>
                <a:cs typeface="Calibri"/>
                <a:sym typeface="Calibri"/>
              </a:rPr>
              <a:t>Miskolc-Lillafüred </a:t>
            </a:r>
            <a:r>
              <a:rPr lang="hu-HU" sz="1800">
                <a:solidFill>
                  <a:srgbClr val="F9A94A"/>
                </a:solidFill>
                <a:latin typeface="Calibri"/>
                <a:ea typeface="Calibri"/>
                <a:cs typeface="Calibri"/>
                <a:sym typeface="Calibri"/>
              </a:rPr>
              <a:t>Hotel Palota****</a:t>
            </a:r>
            <a:r>
              <a:rPr lang="hu-HU" sz="1800">
                <a:solidFill>
                  <a:srgbClr val="0B66A0"/>
                </a:solidFill>
                <a:latin typeface="Calibri"/>
                <a:ea typeface="Calibri"/>
                <a:cs typeface="Calibri"/>
                <a:sym typeface="Calibri"/>
              </a:rPr>
              <a:t> 2-4. October 2023</a:t>
            </a:r>
            <a:endParaRPr sz="1800">
              <a:solidFill>
                <a:srgbClr val="0B66A0"/>
              </a:solidFill>
              <a:latin typeface="Calibri"/>
              <a:ea typeface="Calibri"/>
              <a:cs typeface="Calibri"/>
              <a:sym typeface="Calibri"/>
            </a:endParaRPr>
          </a:p>
        </p:txBody>
      </p:sp>
      <p:sp>
        <p:nvSpPr>
          <p:cNvPr id="348" name="Google Shape;348;p15"/>
          <p:cNvSpPr/>
          <p:nvPr/>
        </p:nvSpPr>
        <p:spPr>
          <a:xfrm>
            <a:off x="1126863" y="6541176"/>
            <a:ext cx="3473421" cy="290945"/>
          </a:xfrm>
          <a:prstGeom prst="rect">
            <a:avLst/>
          </a:prstGeom>
          <a:noFill/>
          <a:ln>
            <a:noFill/>
          </a:ln>
        </p:spPr>
        <p:txBody>
          <a:bodyPr spcFirstLastPara="1" wrap="square" lIns="0" tIns="36000" rIns="0" bIns="0" anchor="ctr" anchorCtr="0">
            <a:noAutofit/>
          </a:bodyPr>
          <a:lstStyle/>
          <a:p>
            <a:pPr marL="0" marR="0" lvl="0" indent="0" algn="l" rtl="0">
              <a:spcBef>
                <a:spcPts val="0"/>
              </a:spcBef>
              <a:spcAft>
                <a:spcPts val="0"/>
              </a:spcAft>
              <a:buNone/>
            </a:pPr>
            <a:r>
              <a:rPr lang="hu-HU" sz="1800">
                <a:solidFill>
                  <a:srgbClr val="0B66A0"/>
                </a:solidFill>
                <a:latin typeface="Calibri"/>
                <a:ea typeface="Calibri"/>
                <a:cs typeface="Calibri"/>
                <a:sym typeface="Calibri"/>
              </a:rPr>
              <a:t>Process Control Systems Meeting</a:t>
            </a:r>
            <a:endParaRPr sz="1800">
              <a:solidFill>
                <a:srgbClr val="0B66A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té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9718</TotalTime>
  <Words>1057</Words>
  <Application>Microsoft Macintosh PowerPoint</Application>
  <PresentationFormat>Szélesvásznú</PresentationFormat>
  <Paragraphs>35</Paragraphs>
  <Slides>3</Slides>
  <Notes>3</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3</vt:i4>
      </vt:variant>
    </vt:vector>
  </HeadingPairs>
  <TitlesOfParts>
    <vt:vector size="6" baseType="lpstr">
      <vt:lpstr>Arial</vt:lpstr>
      <vt:lpstr>Calibri</vt:lpstr>
      <vt:lpstr>Office-téma</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Vörös Csaba</dc:creator>
  <cp:lastModifiedBy>Kovács Gergely</cp:lastModifiedBy>
  <cp:revision>14</cp:revision>
  <dcterms:created xsi:type="dcterms:W3CDTF">2023-02-26T18:11:05Z</dcterms:created>
  <dcterms:modified xsi:type="dcterms:W3CDTF">2023-08-25T14:36:54Z</dcterms:modified>
</cp:coreProperties>
</file>